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8" r:id="rId2"/>
    <p:sldId id="259" r:id="rId3"/>
    <p:sldId id="264" r:id="rId4"/>
    <p:sldId id="268" r:id="rId5"/>
    <p:sldId id="269" r:id="rId6"/>
    <p:sldId id="267" r:id="rId7"/>
    <p:sldId id="263" r:id="rId8"/>
    <p:sldId id="273" r:id="rId9"/>
    <p:sldId id="271" r:id="rId1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78A6"/>
    <a:srgbClr val="9D354C"/>
    <a:srgbClr val="115D13"/>
    <a:srgbClr val="9C35A5"/>
    <a:srgbClr val="011893"/>
    <a:srgbClr val="1DA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96"/>
    <p:restoredTop sz="84966"/>
  </p:normalViewPr>
  <p:slideViewPr>
    <p:cSldViewPr snapToGrid="0" snapToObjects="1">
      <p:cViewPr varScale="1">
        <p:scale>
          <a:sx n="108" d="100"/>
          <a:sy n="108" d="100"/>
        </p:scale>
        <p:origin x="1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8C5D56-0D80-2F44-BF58-2F7DDD30F85C}" type="datetimeFigureOut">
              <a:rPr lang="es-MX" smtClean="0"/>
              <a:t>30/08/20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478F27-C4D2-9448-A7F6-2884C37BC19E}" type="slidenum">
              <a:rPr lang="es-MX" smtClean="0"/>
              <a:t>‹Nº›</a:t>
            </a:fld>
            <a:endParaRPr lang="es-MX"/>
          </a:p>
        </p:txBody>
      </p:sp>
    </p:spTree>
    <p:extLst>
      <p:ext uri="{BB962C8B-B14F-4D97-AF65-F5344CB8AC3E}">
        <p14:creationId xmlns:p14="http://schemas.microsoft.com/office/powerpoint/2010/main" val="2891214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2</a:t>
            </a:fld>
            <a:endParaRPr lang="es-MX"/>
          </a:p>
        </p:txBody>
      </p:sp>
    </p:spTree>
    <p:extLst>
      <p:ext uri="{BB962C8B-B14F-4D97-AF65-F5344CB8AC3E}">
        <p14:creationId xmlns:p14="http://schemas.microsoft.com/office/powerpoint/2010/main" val="57198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3</a:t>
            </a:fld>
            <a:endParaRPr lang="es-MX"/>
          </a:p>
        </p:txBody>
      </p:sp>
    </p:spTree>
    <p:extLst>
      <p:ext uri="{BB962C8B-B14F-4D97-AF65-F5344CB8AC3E}">
        <p14:creationId xmlns:p14="http://schemas.microsoft.com/office/powerpoint/2010/main" val="3993029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 </a:t>
            </a:r>
          </a:p>
        </p:txBody>
      </p:sp>
      <p:sp>
        <p:nvSpPr>
          <p:cNvPr id="4" name="Marcador de número de diapositiva 3"/>
          <p:cNvSpPr>
            <a:spLocks noGrp="1"/>
          </p:cNvSpPr>
          <p:nvPr>
            <p:ph type="sldNum" sz="quarter" idx="5"/>
          </p:nvPr>
        </p:nvSpPr>
        <p:spPr/>
        <p:txBody>
          <a:bodyPr/>
          <a:lstStyle/>
          <a:p>
            <a:fld id="{13478F27-C4D2-9448-A7F6-2884C37BC19E}" type="slidenum">
              <a:rPr lang="es-MX" smtClean="0"/>
              <a:t>4</a:t>
            </a:fld>
            <a:endParaRPr lang="es-MX"/>
          </a:p>
        </p:txBody>
      </p:sp>
    </p:spTree>
    <p:extLst>
      <p:ext uri="{BB962C8B-B14F-4D97-AF65-F5344CB8AC3E}">
        <p14:creationId xmlns:p14="http://schemas.microsoft.com/office/powerpoint/2010/main" val="3380127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 </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5</a:t>
            </a:fld>
            <a:endParaRPr lang="es-MX"/>
          </a:p>
        </p:txBody>
      </p:sp>
    </p:spTree>
    <p:extLst>
      <p:ext uri="{BB962C8B-B14F-4D97-AF65-F5344CB8AC3E}">
        <p14:creationId xmlns:p14="http://schemas.microsoft.com/office/powerpoint/2010/main" val="1455815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 </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6</a:t>
            </a:fld>
            <a:endParaRPr lang="es-MX"/>
          </a:p>
        </p:txBody>
      </p:sp>
    </p:spTree>
    <p:extLst>
      <p:ext uri="{BB962C8B-B14F-4D97-AF65-F5344CB8AC3E}">
        <p14:creationId xmlns:p14="http://schemas.microsoft.com/office/powerpoint/2010/main" val="2159400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 </a:t>
            </a:r>
          </a:p>
        </p:txBody>
      </p:sp>
      <p:sp>
        <p:nvSpPr>
          <p:cNvPr id="4" name="Marcador de número de diapositiva 3"/>
          <p:cNvSpPr>
            <a:spLocks noGrp="1"/>
          </p:cNvSpPr>
          <p:nvPr>
            <p:ph type="sldNum" sz="quarter" idx="5"/>
          </p:nvPr>
        </p:nvSpPr>
        <p:spPr/>
        <p:txBody>
          <a:bodyPr/>
          <a:lstStyle/>
          <a:p>
            <a:fld id="{13478F27-C4D2-9448-A7F6-2884C37BC19E}" type="slidenum">
              <a:rPr lang="es-MX" smtClean="0"/>
              <a:t>7</a:t>
            </a:fld>
            <a:endParaRPr lang="es-MX"/>
          </a:p>
        </p:txBody>
      </p:sp>
    </p:spTree>
    <p:extLst>
      <p:ext uri="{BB962C8B-B14F-4D97-AF65-F5344CB8AC3E}">
        <p14:creationId xmlns:p14="http://schemas.microsoft.com/office/powerpoint/2010/main" val="3912326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8</a:t>
            </a:fld>
            <a:endParaRPr lang="es-MX"/>
          </a:p>
        </p:txBody>
      </p:sp>
    </p:spTree>
    <p:extLst>
      <p:ext uri="{BB962C8B-B14F-4D97-AF65-F5344CB8AC3E}">
        <p14:creationId xmlns:p14="http://schemas.microsoft.com/office/powerpoint/2010/main" val="697627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9</a:t>
            </a:fld>
            <a:endParaRPr lang="es-MX"/>
          </a:p>
        </p:txBody>
      </p:sp>
    </p:spTree>
    <p:extLst>
      <p:ext uri="{BB962C8B-B14F-4D97-AF65-F5344CB8AC3E}">
        <p14:creationId xmlns:p14="http://schemas.microsoft.com/office/powerpoint/2010/main" val="1658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6"/>
            <a:ext cx="10363200" cy="1470025"/>
          </a:xfrm>
        </p:spPr>
        <p:txBody>
          <a:bodyPr/>
          <a:lstStyle/>
          <a:p>
            <a:r>
              <a:rPr lang="es-ES_tradnl"/>
              <a:t>Clic para editar título</a:t>
            </a:r>
            <a:endParaRPr lang="es-ES"/>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s-ES_tradnl"/>
              <a:t>Haga clic para modificar el estilo de subtítulo del patrón</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477076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370692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06375"/>
            <a:ext cx="2743200" cy="4387851"/>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609600" y="206375"/>
            <a:ext cx="8026400" cy="4387851"/>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768724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11" name="Group 10"/>
          <p:cNvGrpSpPr/>
          <p:nvPr userDrawn="1"/>
        </p:nvGrpSpPr>
        <p:grpSpPr>
          <a:xfrm>
            <a:off x="1" y="-100152"/>
            <a:ext cx="12202409" cy="493155"/>
            <a:chOff x="0" y="-100152"/>
            <a:chExt cx="12202409" cy="493154"/>
          </a:xfrm>
        </p:grpSpPr>
        <p:pic>
          <p:nvPicPr>
            <p:cNvPr id="10"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100152"/>
              <a:ext cx="8767187" cy="493154"/>
            </a:xfrm>
            <a:prstGeom prst="rect">
              <a:avLst/>
            </a:prstGeom>
            <a:noFill/>
            <a:extLst>
              <a:ext uri="{909E8E84-426E-40dd-AFC4-6F175D3DCCD1}">
                <a14:hiddenFill xmlns="" xmlns:a14="http://schemas.microsoft.com/office/drawing/2010/main">
                  <a:solidFill>
                    <a:srgbClr val="FFFFFF"/>
                  </a:solidFill>
                </a14:hiddenFill>
              </a:ext>
            </a:extLst>
          </p:spPr>
        </p:pic>
        <p:pic>
          <p:nvPicPr>
            <p:cNvPr id="7"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5222" y="-100152"/>
              <a:ext cx="8767187" cy="493154"/>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lvl1pPr algn="ctr">
              <a:defRPr/>
            </a:lvl1pPr>
          </a:lstStyle>
          <a:p>
            <a:r>
              <a:rPr lang="en-US"/>
              <a:t>Click to edit Master title style</a:t>
            </a:r>
            <a:endParaRPr lang="en-GB"/>
          </a:p>
        </p:txBody>
      </p:sp>
      <p:sp>
        <p:nvSpPr>
          <p:cNvPr id="4" name="Date Placeholder 3"/>
          <p:cNvSpPr>
            <a:spLocks noGrp="1"/>
          </p:cNvSpPr>
          <p:nvPr>
            <p:ph type="dt" sz="half" idx="10"/>
          </p:nvPr>
        </p:nvSpPr>
        <p:spPr/>
        <p:txBody>
          <a:bodyPr/>
          <a:lstStyle/>
          <a:p>
            <a:fld id="{5389B430-D026-417F-B294-BC837E46BA10}" type="datetimeFigureOut">
              <a:rPr lang="en-GB" smtClean="0"/>
              <a:t>30/08/2020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C46886-6A6B-42B2-9A0C-658FB5BFA664}" type="slidenum">
              <a:rPr lang="en-GB" smtClean="0"/>
              <a:t>‹Nº›</a:t>
            </a:fld>
            <a:endParaRPr lang="en-GB"/>
          </a:p>
        </p:txBody>
      </p:sp>
    </p:spTree>
    <p:extLst>
      <p:ext uri="{BB962C8B-B14F-4D97-AF65-F5344CB8AC3E}">
        <p14:creationId xmlns:p14="http://schemas.microsoft.com/office/powerpoint/2010/main" val="2852377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549963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5333" b="1" cap="all"/>
            </a:lvl1pPr>
          </a:lstStyle>
          <a:p>
            <a:r>
              <a:rPr lang="es-ES_tradnl"/>
              <a:t>Clic para editar título</a:t>
            </a:r>
            <a:endParaRPr lang="es-ES"/>
          </a:p>
        </p:txBody>
      </p:sp>
      <p:sp>
        <p:nvSpPr>
          <p:cNvPr id="3" name="Marcador de texto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49032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sz="half" idx="1"/>
          </p:nvPr>
        </p:nvSpPr>
        <p:spPr>
          <a:xfrm>
            <a:off x="609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6197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680498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9"/>
            <a:ext cx="10972800" cy="1143000"/>
          </a:xfr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4" name="Marcador de contenido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6193369"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93369"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p:txBody>
          <a:bodyPr/>
          <a:lstStyle/>
          <a:p>
            <a:fld id="{27CA6ADE-8A1E-B546-A198-2088C3CB3289}" type="datetimeFigureOut">
              <a:rPr lang="es-ES" smtClean="0"/>
              <a:t>30/8/20</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12088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2"/>
          <p:cNvSpPr>
            <a:spLocks noGrp="1"/>
          </p:cNvSpPr>
          <p:nvPr>
            <p:ph type="dt" sz="half" idx="10"/>
          </p:nvPr>
        </p:nvSpPr>
        <p:spPr/>
        <p:txBody>
          <a:bodyPr/>
          <a:lstStyle/>
          <a:p>
            <a:fld id="{27CA6ADE-8A1E-B546-A198-2088C3CB3289}" type="datetimeFigureOut">
              <a:rPr lang="es-ES" smtClean="0"/>
              <a:t>30/8/20</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79115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7CA6ADE-8A1E-B546-A198-2088C3CB3289}" type="datetimeFigureOut">
              <a:rPr lang="es-ES" smtClean="0"/>
              <a:t>30/8/20</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01043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49"/>
            <a:ext cx="4011084" cy="1162051"/>
          </a:xfrm>
        </p:spPr>
        <p:txBody>
          <a:bodyPr anchor="b"/>
          <a:lstStyle>
            <a:lvl1pPr algn="l">
              <a:defRPr sz="2667" b="1"/>
            </a:lvl1pPr>
          </a:lstStyle>
          <a:p>
            <a:r>
              <a:rPr lang="es-ES_tradnl"/>
              <a:t>Clic para editar título</a:t>
            </a:r>
            <a:endParaRPr lang="es-ES"/>
          </a:p>
        </p:txBody>
      </p:sp>
      <p:sp>
        <p:nvSpPr>
          <p:cNvPr id="3" name="Marcador de contenido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516134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9"/>
          </a:xfrm>
        </p:spPr>
        <p:txBody>
          <a:bodyPr anchor="b"/>
          <a:lstStyle>
            <a:lvl1pPr algn="l">
              <a:defRPr sz="2667" b="1"/>
            </a:lvl1pPr>
          </a:lstStyle>
          <a:p>
            <a:r>
              <a:rPr lang="es-ES_tradnl"/>
              <a:t>Clic para editar título</a:t>
            </a:r>
            <a:endParaRPr lang="es-ES"/>
          </a:p>
        </p:txBody>
      </p:sp>
      <p:sp>
        <p:nvSpPr>
          <p:cNvPr id="3" name="Marcador de posición de imagen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s-ES"/>
          </a:p>
        </p:txBody>
      </p:sp>
      <p:sp>
        <p:nvSpPr>
          <p:cNvPr id="4" name="Marcador de texto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61902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27CA6ADE-8A1E-B546-A198-2088C3CB3289}" type="datetimeFigureOut">
              <a:rPr lang="es-ES" smtClean="0"/>
              <a:t>30/8/20</a:t>
            </a:fld>
            <a:endParaRPr lang="es-ES"/>
          </a:p>
        </p:txBody>
      </p:sp>
      <p:sp>
        <p:nvSpPr>
          <p:cNvPr id="5" name="Marcador de pie de página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7F692239-3A49-3B43-A0EC-CF8D473005D7}" type="slidenum">
              <a:rPr lang="es-ES" smtClean="0"/>
              <a:t>‹Nº›</a:t>
            </a:fld>
            <a:endParaRPr lang="es-ES"/>
          </a:p>
        </p:txBody>
      </p:sp>
    </p:spTree>
    <p:extLst>
      <p:ext uri="{BB962C8B-B14F-4D97-AF65-F5344CB8AC3E}">
        <p14:creationId xmlns:p14="http://schemas.microsoft.com/office/powerpoint/2010/main" val="30927519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s-E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2469049046"/>
              </p:ext>
            </p:extLst>
          </p:nvPr>
        </p:nvGraphicFramePr>
        <p:xfrm>
          <a:off x="688259" y="1099906"/>
          <a:ext cx="8171486" cy="5178369"/>
        </p:xfrm>
        <a:graphic>
          <a:graphicData uri="http://schemas.openxmlformats.org/drawingml/2006/table">
            <a:tbl>
              <a:tblPr firstRow="1" bandRow="1">
                <a:tableStyleId>{2D5ABB26-0587-4C30-8999-92F81FD0307C}</a:tableStyleId>
              </a:tblPr>
              <a:tblGrid>
                <a:gridCol w="6388297">
                  <a:extLst>
                    <a:ext uri="{9D8B030D-6E8A-4147-A177-3AD203B41FA5}">
                      <a16:colId xmlns:a16="http://schemas.microsoft.com/office/drawing/2014/main" val="20000"/>
                    </a:ext>
                  </a:extLst>
                </a:gridCol>
                <a:gridCol w="1783189">
                  <a:extLst>
                    <a:ext uri="{9D8B030D-6E8A-4147-A177-3AD203B41FA5}">
                      <a16:colId xmlns:a16="http://schemas.microsoft.com/office/drawing/2014/main" val="20001"/>
                    </a:ext>
                  </a:extLst>
                </a:gridCol>
              </a:tblGrid>
              <a:tr h="647501">
                <a:tc>
                  <a:txBody>
                    <a:bodyPr/>
                    <a:lstStyle/>
                    <a:p>
                      <a:r>
                        <a:rPr lang="es-ES" sz="3200" dirty="0"/>
                        <a:t>Basic </a:t>
                      </a:r>
                      <a:r>
                        <a:rPr lang="es-ES" sz="3200" dirty="0" err="1"/>
                        <a:t>concepts</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10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49987">
                <a:tc>
                  <a:txBody>
                    <a:bodyPr/>
                    <a:lstStyle/>
                    <a:p>
                      <a:r>
                        <a:rPr lang="es-ES" sz="2400" dirty="0"/>
                        <a:t>- </a:t>
                      </a:r>
                      <a:r>
                        <a:rPr lang="es-ES" sz="2400" dirty="0" err="1"/>
                        <a:t>Sequence-structure</a:t>
                      </a:r>
                      <a:r>
                        <a:rPr lang="es-ES" sz="2400" dirty="0"/>
                        <a:t> </a:t>
                      </a:r>
                      <a:r>
                        <a:rPr lang="es-ES" sz="2400" dirty="0" err="1"/>
                        <a:t>relationship</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295001">
                <a:tc>
                  <a:txBody>
                    <a:bodyPr/>
                    <a:lstStyle/>
                    <a:p>
                      <a:pPr marL="342900" indent="-342900">
                        <a:buFontTx/>
                        <a:buChar char="-"/>
                      </a:pPr>
                      <a:r>
                        <a:rPr lang="es-ES" sz="2400" dirty="0" err="1"/>
                        <a:t>Protein</a:t>
                      </a:r>
                      <a:r>
                        <a:rPr lang="es-ES" sz="2400" dirty="0"/>
                        <a:t> </a:t>
                      </a:r>
                      <a:r>
                        <a:rPr lang="es-ES" sz="2400" dirty="0" err="1"/>
                        <a:t>folding</a:t>
                      </a:r>
                      <a:r>
                        <a:rPr lang="es-ES" sz="2400" dirty="0"/>
                        <a:t> </a:t>
                      </a:r>
                      <a:r>
                        <a:rPr lang="es-ES" sz="2400" dirty="0" err="1"/>
                        <a:t>prediction</a:t>
                      </a:r>
                      <a:endParaRPr lang="es-ES" sz="2400" dirty="0"/>
                    </a:p>
                    <a:p>
                      <a:pPr marL="342900" indent="-342900">
                        <a:buFontTx/>
                        <a:buChar char="-"/>
                      </a:pPr>
                      <a:endParaRPr lang="es-ES" sz="2400" dirty="0"/>
                    </a:p>
                    <a:p>
                      <a:pPr marL="342900" indent="-342900">
                        <a:buFontTx/>
                        <a:buChar char="-"/>
                      </a:pPr>
                      <a:r>
                        <a:rPr lang="es-ES" sz="2400" dirty="0" err="1"/>
                        <a:t>Intrinsic</a:t>
                      </a:r>
                      <a:r>
                        <a:rPr lang="es-ES" sz="2400" dirty="0"/>
                        <a:t> disorder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47501">
                <a:tc>
                  <a:txBody>
                    <a:bodyPr/>
                    <a:lstStyle/>
                    <a:p>
                      <a:r>
                        <a:rPr lang="es-ES" sz="3200" dirty="0" err="1"/>
                        <a:t>Structure</a:t>
                      </a:r>
                      <a:r>
                        <a:rPr lang="es-ES" sz="3200" dirty="0"/>
                        <a:t> and disorder </a:t>
                      </a:r>
                      <a:r>
                        <a:rPr lang="es-ES" sz="3200" dirty="0" err="1"/>
                        <a:t>prediction</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baseline="0" dirty="0"/>
                        <a:t>15 min</a:t>
                      </a:r>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672878">
                <a:tc>
                  <a:txBody>
                    <a:bodyPr/>
                    <a:lstStyle/>
                    <a:p>
                      <a:pPr marL="342900" indent="-342900">
                        <a:buFontTx/>
                        <a:buChar char="-"/>
                      </a:pPr>
                      <a:r>
                        <a:rPr lang="es-ES" sz="2400" dirty="0" err="1"/>
                        <a:t>Template-based</a:t>
                      </a:r>
                      <a:r>
                        <a:rPr lang="es-ES" sz="2400" dirty="0"/>
                        <a:t> </a:t>
                      </a:r>
                      <a:r>
                        <a:rPr lang="es-ES" sz="2400" dirty="0" err="1"/>
                        <a:t>structure</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518000">
                <a:tc>
                  <a:txBody>
                    <a:bodyPr/>
                    <a:lstStyle/>
                    <a:p>
                      <a:r>
                        <a:rPr lang="es-ES" sz="2400" dirty="0"/>
                        <a:t>-  </a:t>
                      </a:r>
                      <a:r>
                        <a:rPr lang="es-ES" sz="2400" dirty="0" err="1"/>
                        <a:t>Intrinsically</a:t>
                      </a:r>
                      <a:r>
                        <a:rPr lang="es-ES" sz="2400" dirty="0"/>
                        <a:t> </a:t>
                      </a:r>
                      <a:r>
                        <a:rPr lang="es-ES" sz="2400" dirty="0" err="1"/>
                        <a:t>disordered</a:t>
                      </a:r>
                      <a:r>
                        <a:rPr lang="es-ES" sz="2400" dirty="0"/>
                        <a:t> </a:t>
                      </a:r>
                      <a:r>
                        <a:rPr lang="es-ES" sz="2400" dirty="0" err="1"/>
                        <a:t>regions</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647501">
                <a:tc>
                  <a:txBody>
                    <a:bodyPr/>
                    <a:lstStyle/>
                    <a:p>
                      <a:r>
                        <a:rPr lang="es-ES" sz="3200" dirty="0"/>
                        <a:t>Q&amp;A</a:t>
                      </a:r>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5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3" name="Marcador de número de diapositiva 2"/>
          <p:cNvSpPr>
            <a:spLocks noGrp="1"/>
          </p:cNvSpPr>
          <p:nvPr>
            <p:ph type="sldNum" sz="quarter" idx="12"/>
          </p:nvPr>
        </p:nvSpPr>
        <p:spPr/>
        <p:txBody>
          <a:bodyPr/>
          <a:lstStyle/>
          <a:p>
            <a:pPr defTabSz="609585"/>
            <a:fld id="{A249DEA1-6037-6F4F-9960-0DB26FCF73E9}" type="slidenum">
              <a:rPr lang="es-ES">
                <a:solidFill>
                  <a:prstClr val="black">
                    <a:tint val="75000"/>
                  </a:prstClr>
                </a:solidFill>
                <a:latin typeface="Arial"/>
              </a:rPr>
              <a:pPr defTabSz="609585"/>
              <a:t>1</a:t>
            </a:fld>
            <a:endParaRPr lang="es-ES">
              <a:solidFill>
                <a:prstClr val="black">
                  <a:tint val="75000"/>
                </a:prstClr>
              </a:solidFill>
              <a:latin typeface="Arial"/>
            </a:endParaRPr>
          </a:p>
        </p:txBody>
      </p:sp>
      <p:sp>
        <p:nvSpPr>
          <p:cNvPr id="6" name="Título 1"/>
          <p:cNvSpPr>
            <a:spLocks noGrp="1"/>
          </p:cNvSpPr>
          <p:nvPr>
            <p:ph type="title"/>
          </p:nvPr>
        </p:nvSpPr>
        <p:spPr>
          <a:xfrm>
            <a:off x="0" y="0"/>
            <a:ext cx="12192000" cy="1143000"/>
          </a:xfrm>
        </p:spPr>
        <p:txBody>
          <a:bodyPr anchor="t">
            <a:normAutofit/>
          </a:bodyPr>
          <a:lstStyle/>
          <a:p>
            <a:pPr algn="l">
              <a:tabLst>
                <a:tab pos="5016375" algn="l"/>
              </a:tabLst>
            </a:pPr>
            <a:r>
              <a:rPr lang="es-ES" sz="3200" dirty="0" err="1">
                <a:solidFill>
                  <a:srgbClr val="1DAB3B"/>
                </a:solidFill>
              </a:rPr>
              <a:t>Correspondences</a:t>
            </a:r>
            <a:r>
              <a:rPr lang="es-ES" sz="3200" dirty="0">
                <a:solidFill>
                  <a:srgbClr val="1DAB3B"/>
                </a:solidFill>
              </a:rPr>
              <a:t> </a:t>
            </a:r>
            <a:r>
              <a:rPr lang="es-ES" sz="3200" dirty="0" err="1">
                <a:solidFill>
                  <a:srgbClr val="1DAB3B"/>
                </a:solidFill>
              </a:rPr>
              <a:t>between</a:t>
            </a:r>
            <a:r>
              <a:rPr lang="es-ES" sz="3200" dirty="0">
                <a:solidFill>
                  <a:srgbClr val="1DAB3B"/>
                </a:solidFill>
              </a:rPr>
              <a:t> </a:t>
            </a:r>
            <a:r>
              <a:rPr lang="es-ES" sz="3200" dirty="0" err="1">
                <a:solidFill>
                  <a:srgbClr val="1DAB3B"/>
                </a:solidFill>
              </a:rPr>
              <a:t>protein</a:t>
            </a:r>
            <a:r>
              <a:rPr lang="es-ES" sz="3200" dirty="0">
                <a:solidFill>
                  <a:srgbClr val="1DAB3B"/>
                </a:solidFill>
              </a:rPr>
              <a:t> </a:t>
            </a:r>
            <a:r>
              <a:rPr lang="es-ES" sz="3200" dirty="0" err="1">
                <a:solidFill>
                  <a:srgbClr val="1DAB3B"/>
                </a:solidFill>
              </a:rPr>
              <a:t>sequence</a:t>
            </a:r>
            <a:r>
              <a:rPr lang="es-ES" sz="3200" dirty="0">
                <a:solidFill>
                  <a:srgbClr val="1DAB3B"/>
                </a:solidFill>
              </a:rPr>
              <a:t> and </a:t>
            </a:r>
            <a:r>
              <a:rPr lang="es-ES" sz="3200" dirty="0" err="1">
                <a:solidFill>
                  <a:srgbClr val="1DAB3B"/>
                </a:solidFill>
              </a:rPr>
              <a:t>structure</a:t>
            </a:r>
            <a:endParaRPr lang="en-US" sz="3200" dirty="0">
              <a:solidFill>
                <a:srgbClr val="1DAB3B"/>
              </a:solidFill>
              <a:latin typeface="Arial"/>
              <a:cs typeface="Arial"/>
            </a:endParaRPr>
          </a:p>
        </p:txBody>
      </p:sp>
    </p:spTree>
    <p:extLst>
      <p:ext uri="{BB962C8B-B14F-4D97-AF65-F5344CB8AC3E}">
        <p14:creationId xmlns:p14="http://schemas.microsoft.com/office/powerpoint/2010/main" val="100603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62807F7-D9B1-AB4E-B5EA-92BA6D89E299}"/>
              </a:ext>
            </a:extLst>
          </p:cNvPr>
          <p:cNvPicPr>
            <a:picLocks noChangeAspect="1"/>
          </p:cNvPicPr>
          <p:nvPr/>
        </p:nvPicPr>
        <p:blipFill rotWithShape="1">
          <a:blip r:embed="rId3"/>
          <a:srcRect l="5623" t="8793" r="8503" b="8456"/>
          <a:stretch/>
        </p:blipFill>
        <p:spPr>
          <a:xfrm>
            <a:off x="4218039" y="867344"/>
            <a:ext cx="7879514" cy="4745622"/>
          </a:xfrm>
          <a:prstGeom prst="rect">
            <a:avLst/>
          </a:prstGeom>
        </p:spPr>
      </p:pic>
      <p:sp>
        <p:nvSpPr>
          <p:cNvPr id="3" name="Rectángulo 2">
            <a:extLst>
              <a:ext uri="{FF2B5EF4-FFF2-40B4-BE49-F238E27FC236}">
                <a16:creationId xmlns:a16="http://schemas.microsoft.com/office/drawing/2014/main" id="{4072FA97-CA31-4C4D-B1A1-4C3CCB785018}"/>
              </a:ext>
            </a:extLst>
          </p:cNvPr>
          <p:cNvSpPr/>
          <p:nvPr/>
        </p:nvSpPr>
        <p:spPr>
          <a:xfrm>
            <a:off x="7115175" y="5778774"/>
            <a:ext cx="4733925" cy="1223412"/>
          </a:xfrm>
          <a:prstGeom prst="rect">
            <a:avLst/>
          </a:prstGeom>
        </p:spPr>
        <p:txBody>
          <a:bodyPr wrap="square">
            <a:spAutoFit/>
          </a:bodyPr>
          <a:lstStyle/>
          <a:p>
            <a:pPr algn="r" defTabSz="457200"/>
            <a:r>
              <a:rPr lang="es-ES" sz="1050" dirty="0" err="1">
                <a:solidFill>
                  <a:srgbClr val="7F7F7F"/>
                </a:solidFill>
                <a:latin typeface="Arial"/>
              </a:rPr>
              <a:t>Adapted</a:t>
            </a:r>
            <a:r>
              <a:rPr lang="es-ES" sz="1050" dirty="0">
                <a:solidFill>
                  <a:srgbClr val="7F7F7F"/>
                </a:solidFill>
                <a:latin typeface="Arial"/>
              </a:rPr>
              <a:t> </a:t>
            </a:r>
            <a:r>
              <a:rPr lang="es-ES" sz="1050" dirty="0" err="1">
                <a:solidFill>
                  <a:srgbClr val="7F7F7F"/>
                </a:solidFill>
                <a:latin typeface="Arial"/>
              </a:rPr>
              <a:t>from</a:t>
            </a:r>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9E70B375-ED68-6843-B985-2C302ACC8FA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Sequence-structure relationship</a:t>
            </a:r>
          </a:p>
          <a:p>
            <a:pPr algn="l">
              <a:tabLst>
                <a:tab pos="5016375" algn="l"/>
              </a:tabLst>
            </a:pPr>
            <a:endParaRPr lang="en-US" sz="3200" dirty="0">
              <a:solidFill>
                <a:srgbClr val="1DAB3B"/>
              </a:solidFill>
              <a:cs typeface="Arial"/>
            </a:endParaRPr>
          </a:p>
        </p:txBody>
      </p:sp>
      <p:sp>
        <p:nvSpPr>
          <p:cNvPr id="6" name="Marcador de contenido 4">
            <a:extLst>
              <a:ext uri="{FF2B5EF4-FFF2-40B4-BE49-F238E27FC236}">
                <a16:creationId xmlns:a16="http://schemas.microsoft.com/office/drawing/2014/main" id="{206B43FC-0156-3C4D-8405-D5659511DEC6}"/>
              </a:ext>
            </a:extLst>
          </p:cNvPr>
          <p:cNvSpPr txBox="1">
            <a:spLocks/>
          </p:cNvSpPr>
          <p:nvPr/>
        </p:nvSpPr>
        <p:spPr>
          <a:xfrm>
            <a:off x="284265" y="867344"/>
            <a:ext cx="3933774" cy="4351338"/>
          </a:xfrm>
          <a:prstGeom prst="rect">
            <a:avLst/>
          </a:prstGeom>
        </p:spPr>
        <p:txBody>
          <a:bodyPr>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20000"/>
              </a:lnSpc>
              <a:spcBef>
                <a:spcPts val="0"/>
              </a:spcBef>
              <a:buNone/>
            </a:pPr>
            <a:r>
              <a:rPr lang="es-MX" sz="1800" i="1" dirty="0">
                <a:latin typeface="Arial" panose="020B0604020202020204" pitchFamily="34" charset="0"/>
                <a:cs typeface="Arial" panose="020B0604020202020204" pitchFamily="34" charset="0"/>
              </a:rPr>
              <a:t>In the 1960s, Christian Anfinsen postulated that </a:t>
            </a:r>
            <a:r>
              <a:rPr lang="es-MX" sz="1800" i="1" dirty="0">
                <a:solidFill>
                  <a:srgbClr val="9D354C"/>
                </a:solidFill>
                <a:latin typeface="Arial" panose="020B0604020202020204" pitchFamily="34" charset="0"/>
                <a:cs typeface="Arial" panose="020B0604020202020204" pitchFamily="34" charset="0"/>
              </a:rPr>
              <a:t>the unique three-dimensional structure of a protein is determined by its amino acid sequence </a:t>
            </a:r>
            <a:r>
              <a:rPr lang="es-MX" sz="1800" i="1" dirty="0">
                <a:latin typeface="Arial" panose="020B0604020202020204" pitchFamily="34" charset="0"/>
                <a:cs typeface="Arial" panose="020B0604020202020204" pitchFamily="34" charset="0"/>
              </a:rPr>
              <a:t>(sequence–structure–function paradigm). However, intrinsically disordered proteins and regions does not conform to this postulate. </a:t>
            </a:r>
            <a:r>
              <a:rPr lang="es-MX" sz="1800" i="1" dirty="0">
                <a:solidFill>
                  <a:srgbClr val="2F78A6"/>
                </a:solidFill>
                <a:latin typeface="Arial" panose="020B0604020202020204" pitchFamily="34" charset="0"/>
                <a:cs typeface="Arial" panose="020B0604020202020204" pitchFamily="34" charset="0"/>
              </a:rPr>
              <a:t>Disordered regions contribute to protein function and do not fold into a defined tertiary structure</a:t>
            </a:r>
            <a:r>
              <a:rPr lang="es-MX" sz="1800" i="1" dirty="0">
                <a:latin typeface="Arial" panose="020B0604020202020204" pitchFamily="34" charset="0"/>
                <a:cs typeface="Arial" panose="020B0604020202020204" pitchFamily="34" charset="0"/>
              </a:rPr>
              <a:t>.</a:t>
            </a:r>
          </a:p>
        </p:txBody>
      </p:sp>
      <p:sp>
        <p:nvSpPr>
          <p:cNvPr id="9" name="Rectángulo 8">
            <a:extLst>
              <a:ext uri="{FF2B5EF4-FFF2-40B4-BE49-F238E27FC236}">
                <a16:creationId xmlns:a16="http://schemas.microsoft.com/office/drawing/2014/main" id="{3CEB34B0-510A-214C-9E95-E3AFC82DFF70}"/>
              </a:ext>
            </a:extLst>
          </p:cNvPr>
          <p:cNvSpPr/>
          <p:nvPr/>
        </p:nvSpPr>
        <p:spPr>
          <a:xfrm>
            <a:off x="284265" y="5005485"/>
            <a:ext cx="3727655" cy="1384995"/>
          </a:xfrm>
          <a:prstGeom prst="rect">
            <a:avLst/>
          </a:prstGeom>
        </p:spPr>
        <p:txBody>
          <a:bodyPr wrap="square">
            <a:spAutoFit/>
          </a:bodyPr>
          <a:lstStyle/>
          <a:p>
            <a:pPr algn="r" defTabSz="457200"/>
            <a:r>
              <a:rPr lang="es-ES" sz="1050" dirty="0" err="1">
                <a:solidFill>
                  <a:srgbClr val="7F7F7F"/>
                </a:solidFill>
                <a:latin typeface="Arial"/>
              </a:rPr>
              <a:t>Babu</a:t>
            </a:r>
            <a:r>
              <a:rPr lang="es-ES" sz="1050" dirty="0">
                <a:solidFill>
                  <a:srgbClr val="7F7F7F"/>
                </a:solidFill>
                <a:latin typeface="Arial"/>
              </a:rPr>
              <a:t> M. </a:t>
            </a:r>
            <a:r>
              <a:rPr lang="es-ES" sz="1050" dirty="0" err="1">
                <a:solidFill>
                  <a:srgbClr val="7F7F7F"/>
                </a:solidFill>
              </a:rPr>
              <a:t>The</a:t>
            </a:r>
            <a:r>
              <a:rPr lang="es-ES" sz="1050" dirty="0">
                <a:solidFill>
                  <a:srgbClr val="7F7F7F"/>
                </a:solidFill>
              </a:rPr>
              <a:t> </a:t>
            </a:r>
            <a:r>
              <a:rPr lang="es-ES" sz="1050" dirty="0" err="1">
                <a:solidFill>
                  <a:srgbClr val="7F7F7F"/>
                </a:solidFill>
              </a:rPr>
              <a:t>contribution</a:t>
            </a:r>
            <a:r>
              <a:rPr lang="es-ES" sz="1050" dirty="0">
                <a:solidFill>
                  <a:srgbClr val="7F7F7F"/>
                </a:solidFill>
              </a:rPr>
              <a:t> of </a:t>
            </a:r>
            <a:r>
              <a:rPr lang="es-ES" sz="1050" dirty="0" err="1">
                <a:solidFill>
                  <a:srgbClr val="7F7F7F"/>
                </a:solidFill>
              </a:rPr>
              <a:t>intrinsically</a:t>
            </a:r>
            <a:r>
              <a:rPr lang="es-ES" sz="1050" dirty="0">
                <a:solidFill>
                  <a:srgbClr val="7F7F7F"/>
                </a:solidFill>
              </a:rPr>
              <a:t> </a:t>
            </a:r>
            <a:r>
              <a:rPr lang="es-ES" sz="1050" dirty="0" err="1">
                <a:solidFill>
                  <a:srgbClr val="7F7F7F"/>
                </a:solidFill>
              </a:rPr>
              <a:t>disordered</a:t>
            </a:r>
            <a:r>
              <a:rPr lang="es-ES" sz="1050" dirty="0">
                <a:solidFill>
                  <a:srgbClr val="7F7F7F"/>
                </a:solidFill>
              </a:rPr>
              <a:t> </a:t>
            </a:r>
            <a:r>
              <a:rPr lang="es-ES" sz="1050" dirty="0" err="1">
                <a:solidFill>
                  <a:srgbClr val="7F7F7F"/>
                </a:solidFill>
              </a:rPr>
              <a:t>regions</a:t>
            </a:r>
            <a:endParaRPr lang="es-ES" sz="1050" dirty="0">
              <a:solidFill>
                <a:srgbClr val="7F7F7F"/>
              </a:solidFill>
            </a:endParaRPr>
          </a:p>
          <a:p>
            <a:pPr algn="r" defTabSz="457200"/>
            <a:r>
              <a:rPr lang="es-ES" sz="1050" dirty="0">
                <a:solidFill>
                  <a:srgbClr val="7F7F7F"/>
                </a:solidFill>
              </a:rPr>
              <a:t>to </a:t>
            </a:r>
            <a:r>
              <a:rPr lang="es-ES" sz="1050" dirty="0" err="1">
                <a:solidFill>
                  <a:srgbClr val="7F7F7F"/>
                </a:solidFill>
              </a:rPr>
              <a:t>protein</a:t>
            </a:r>
            <a:r>
              <a:rPr lang="es-ES" sz="1050" dirty="0">
                <a:solidFill>
                  <a:srgbClr val="7F7F7F"/>
                </a:solidFill>
              </a:rPr>
              <a:t> </a:t>
            </a:r>
            <a:r>
              <a:rPr lang="es-ES" sz="1050" dirty="0" err="1">
                <a:solidFill>
                  <a:srgbClr val="7F7F7F"/>
                </a:solidFill>
              </a:rPr>
              <a:t>function</a:t>
            </a:r>
            <a:r>
              <a:rPr lang="es-ES" sz="1050" dirty="0">
                <a:solidFill>
                  <a:srgbClr val="7F7F7F"/>
                </a:solidFill>
              </a:rPr>
              <a:t>, </a:t>
            </a:r>
            <a:r>
              <a:rPr lang="es-ES" sz="1050" dirty="0" err="1">
                <a:solidFill>
                  <a:srgbClr val="7F7F7F"/>
                </a:solidFill>
              </a:rPr>
              <a:t>cellular</a:t>
            </a:r>
            <a:r>
              <a:rPr lang="es-ES" sz="1050" dirty="0">
                <a:solidFill>
                  <a:srgbClr val="7F7F7F"/>
                </a:solidFill>
              </a:rPr>
              <a:t> </a:t>
            </a:r>
            <a:r>
              <a:rPr lang="es-ES" sz="1050" dirty="0" err="1">
                <a:solidFill>
                  <a:srgbClr val="7F7F7F"/>
                </a:solidFill>
              </a:rPr>
              <a:t>complexity</a:t>
            </a:r>
            <a:r>
              <a:rPr lang="es-ES" sz="1050" dirty="0">
                <a:solidFill>
                  <a:srgbClr val="7F7F7F"/>
                </a:solidFill>
              </a:rPr>
              <a:t>, and human</a:t>
            </a:r>
          </a:p>
          <a:p>
            <a:pPr algn="r" defTabSz="457200"/>
            <a:r>
              <a:rPr lang="es-ES" sz="1050" dirty="0" err="1">
                <a:solidFill>
                  <a:srgbClr val="7F7F7F"/>
                </a:solidFill>
              </a:rPr>
              <a:t>Disease</a:t>
            </a:r>
            <a:r>
              <a:rPr lang="es-ES" sz="1050" dirty="0">
                <a:solidFill>
                  <a:srgbClr val="7F7F7F"/>
                </a:solidFill>
              </a:rPr>
              <a:t>. </a:t>
            </a:r>
            <a:r>
              <a:rPr lang="es-ES" sz="1050" dirty="0" err="1">
                <a:solidFill>
                  <a:srgbClr val="7F7F7F"/>
                </a:solidFill>
              </a:rPr>
              <a:t>Biochemical</a:t>
            </a:r>
            <a:r>
              <a:rPr lang="es-ES" sz="1050" dirty="0">
                <a:solidFill>
                  <a:srgbClr val="7F7F7F"/>
                </a:solidFill>
              </a:rPr>
              <a:t> </a:t>
            </a:r>
            <a:r>
              <a:rPr lang="es-ES" sz="1050" dirty="0" err="1">
                <a:solidFill>
                  <a:srgbClr val="7F7F7F"/>
                </a:solidFill>
              </a:rPr>
              <a:t>Society</a:t>
            </a:r>
            <a:r>
              <a:rPr lang="es-ES" sz="1050" dirty="0">
                <a:solidFill>
                  <a:srgbClr val="7F7F7F"/>
                </a:solidFill>
              </a:rPr>
              <a:t> </a:t>
            </a:r>
            <a:r>
              <a:rPr lang="es-ES" sz="1050" dirty="0" err="1">
                <a:solidFill>
                  <a:srgbClr val="7F7F7F"/>
                </a:solidFill>
              </a:rPr>
              <a:t>Transactions</a:t>
            </a:r>
            <a:r>
              <a:rPr lang="es-ES" sz="1050" dirty="0">
                <a:solidFill>
                  <a:srgbClr val="7F7F7F"/>
                </a:solidFill>
              </a:rPr>
              <a:t>. 2016. 44:1185–1200. </a:t>
            </a:r>
            <a:r>
              <a:rPr lang="es-ES" sz="1050" dirty="0" err="1">
                <a:solidFill>
                  <a:srgbClr val="7F7F7F"/>
                </a:solidFill>
              </a:rPr>
              <a:t>doi</a:t>
            </a:r>
            <a:r>
              <a:rPr lang="es-ES" sz="1050" dirty="0">
                <a:solidFill>
                  <a:srgbClr val="7F7F7F"/>
                </a:solidFill>
              </a:rPr>
              <a:t>: 10.1042/BST20160172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7" name="Imagen 6">
            <a:extLst>
              <a:ext uri="{FF2B5EF4-FFF2-40B4-BE49-F238E27FC236}">
                <a16:creationId xmlns:a16="http://schemas.microsoft.com/office/drawing/2014/main" id="{E48EDF05-0B5F-9241-A7EB-421E008022B8}"/>
              </a:ext>
            </a:extLst>
          </p:cNvPr>
          <p:cNvPicPr>
            <a:picLocks noChangeAspect="1"/>
          </p:cNvPicPr>
          <p:nvPr/>
        </p:nvPicPr>
        <p:blipFill rotWithShape="1">
          <a:blip r:embed="rId4"/>
          <a:srcRect l="22723" t="23561" r="40288" b="12764"/>
          <a:stretch/>
        </p:blipFill>
        <p:spPr>
          <a:xfrm>
            <a:off x="5102941" y="1412182"/>
            <a:ext cx="1193874" cy="1210579"/>
          </a:xfrm>
          <a:prstGeom prst="rect">
            <a:avLst/>
          </a:prstGeom>
        </p:spPr>
      </p:pic>
    </p:spTree>
    <p:extLst>
      <p:ext uri="{BB962C8B-B14F-4D97-AF65-F5344CB8AC3E}">
        <p14:creationId xmlns:p14="http://schemas.microsoft.com/office/powerpoint/2010/main" val="254944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22391D2-9E8D-4F42-80FD-889864ABC76F}"/>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How can we predict protein folding?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sp>
        <p:nvSpPr>
          <p:cNvPr id="8" name="Marcador de contenido 3">
            <a:extLst>
              <a:ext uri="{FF2B5EF4-FFF2-40B4-BE49-F238E27FC236}">
                <a16:creationId xmlns:a16="http://schemas.microsoft.com/office/drawing/2014/main" id="{E67EB46D-4E65-0A49-BDEF-E2DEF2EB5272}"/>
              </a:ext>
            </a:extLst>
          </p:cNvPr>
          <p:cNvSpPr txBox="1">
            <a:spLocks/>
          </p:cNvSpPr>
          <p:nvPr/>
        </p:nvSpPr>
        <p:spPr>
          <a:xfrm>
            <a:off x="317129" y="1406777"/>
            <a:ext cx="5386917" cy="1309501"/>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They do </a:t>
            </a:r>
            <a:r>
              <a:rPr lang="es-MX" sz="2400" dirty="0">
                <a:solidFill>
                  <a:srgbClr val="9D354C"/>
                </a:solidFill>
              </a:rPr>
              <a:t>not use any</a:t>
            </a:r>
            <a:r>
              <a:rPr lang="es-MX" sz="2400" dirty="0"/>
              <a:t> </a:t>
            </a:r>
            <a:r>
              <a:rPr lang="es-MX" sz="2400" dirty="0">
                <a:solidFill>
                  <a:srgbClr val="9D354C"/>
                </a:solidFill>
              </a:rPr>
              <a:t>known structures</a:t>
            </a:r>
            <a:r>
              <a:rPr lang="es-MX" sz="2400" dirty="0"/>
              <a:t>. Useful when not a single structure in a protein family is known.</a:t>
            </a:r>
          </a:p>
        </p:txBody>
      </p:sp>
      <p:sp>
        <p:nvSpPr>
          <p:cNvPr id="9" name="CuadroTexto 8">
            <a:extLst>
              <a:ext uri="{FF2B5EF4-FFF2-40B4-BE49-F238E27FC236}">
                <a16:creationId xmlns:a16="http://schemas.microsoft.com/office/drawing/2014/main" id="{665D1A1D-569D-904E-808B-54039283C3CE}"/>
              </a:ext>
            </a:extLst>
          </p:cNvPr>
          <p:cNvSpPr txBox="1"/>
          <p:nvPr/>
        </p:nvSpPr>
        <p:spPr>
          <a:xfrm>
            <a:off x="402174" y="716395"/>
            <a:ext cx="5301871" cy="461665"/>
          </a:xfrm>
          <a:prstGeom prst="rect">
            <a:avLst/>
          </a:prstGeom>
          <a:noFill/>
        </p:spPr>
        <p:txBody>
          <a:bodyPr wrap="square" rtlCol="0">
            <a:spAutoFit/>
          </a:bodyPr>
          <a:lstStyle/>
          <a:p>
            <a:r>
              <a:rPr lang="es-MX" sz="2400" dirty="0">
                <a:solidFill>
                  <a:srgbClr val="9C35A5"/>
                </a:solidFill>
              </a:rPr>
              <a:t>Template-free (or </a:t>
            </a:r>
            <a:r>
              <a:rPr lang="es-MX" sz="2400" i="1" dirty="0">
                <a:solidFill>
                  <a:srgbClr val="9C35A5"/>
                </a:solidFill>
              </a:rPr>
              <a:t>de novo or ab initio)</a:t>
            </a:r>
            <a:r>
              <a:rPr lang="es-MX" sz="2400" dirty="0">
                <a:solidFill>
                  <a:srgbClr val="9C35A5"/>
                </a:solidFill>
              </a:rPr>
              <a:t> </a:t>
            </a:r>
          </a:p>
        </p:txBody>
      </p:sp>
      <p:sp>
        <p:nvSpPr>
          <p:cNvPr id="10" name="Marcador de contenido 3">
            <a:extLst>
              <a:ext uri="{FF2B5EF4-FFF2-40B4-BE49-F238E27FC236}">
                <a16:creationId xmlns:a16="http://schemas.microsoft.com/office/drawing/2014/main" id="{9F5A6A61-B7EE-D94C-AB3E-18920BD38972}"/>
              </a:ext>
            </a:extLst>
          </p:cNvPr>
          <p:cNvSpPr txBox="1">
            <a:spLocks/>
          </p:cNvSpPr>
          <p:nvPr/>
        </p:nvSpPr>
        <p:spPr>
          <a:xfrm>
            <a:off x="6496460" y="1401346"/>
            <a:ext cx="5386917" cy="3951288"/>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Use the </a:t>
            </a:r>
            <a:r>
              <a:rPr lang="es-MX" sz="2400" dirty="0">
                <a:solidFill>
                  <a:srgbClr val="9D354C"/>
                </a:solidFill>
              </a:rPr>
              <a:t>similarity</a:t>
            </a:r>
            <a:r>
              <a:rPr lang="es-MX" sz="2400" dirty="0"/>
              <a:t> to another protein whose three-dimensional </a:t>
            </a:r>
            <a:r>
              <a:rPr lang="es-MX" sz="2400" dirty="0">
                <a:solidFill>
                  <a:srgbClr val="9D354C"/>
                </a:solidFill>
              </a:rPr>
              <a:t>structure is known</a:t>
            </a:r>
            <a:r>
              <a:rPr lang="es-MX" sz="2400" dirty="0"/>
              <a:t>.</a:t>
            </a:r>
          </a:p>
          <a:p>
            <a:pPr marL="0" indent="0">
              <a:spcBef>
                <a:spcPts val="0"/>
              </a:spcBef>
              <a:buNone/>
            </a:pPr>
            <a:endParaRPr lang="es-MX" sz="2400" dirty="0"/>
          </a:p>
        </p:txBody>
      </p:sp>
      <p:sp>
        <p:nvSpPr>
          <p:cNvPr id="11" name="CuadroTexto 10">
            <a:extLst>
              <a:ext uri="{FF2B5EF4-FFF2-40B4-BE49-F238E27FC236}">
                <a16:creationId xmlns:a16="http://schemas.microsoft.com/office/drawing/2014/main" id="{1BA86B49-F813-6E4E-A1B8-7A7F88BF1AD8}"/>
              </a:ext>
            </a:extLst>
          </p:cNvPr>
          <p:cNvSpPr txBox="1"/>
          <p:nvPr/>
        </p:nvSpPr>
        <p:spPr>
          <a:xfrm>
            <a:off x="6342146" y="715035"/>
            <a:ext cx="5695541" cy="461665"/>
          </a:xfrm>
          <a:prstGeom prst="rect">
            <a:avLst/>
          </a:prstGeom>
          <a:noFill/>
        </p:spPr>
        <p:txBody>
          <a:bodyPr wrap="square" rtlCol="0">
            <a:spAutoFit/>
          </a:bodyPr>
          <a:lstStyle/>
          <a:p>
            <a:r>
              <a:rPr lang="es-MX" sz="2400" dirty="0">
                <a:solidFill>
                  <a:srgbClr val="011893"/>
                </a:solidFill>
              </a:rPr>
              <a:t>Template-based (or homology-modeling)</a:t>
            </a:r>
          </a:p>
        </p:txBody>
      </p:sp>
      <p:sp>
        <p:nvSpPr>
          <p:cNvPr id="13" name="Rectángulo 12">
            <a:extLst>
              <a:ext uri="{FF2B5EF4-FFF2-40B4-BE49-F238E27FC236}">
                <a16:creationId xmlns:a16="http://schemas.microsoft.com/office/drawing/2014/main" id="{07D620F3-DF51-BB4F-9658-6E55CF218DDF}"/>
              </a:ext>
            </a:extLst>
          </p:cNvPr>
          <p:cNvSpPr/>
          <p:nvPr/>
        </p:nvSpPr>
        <p:spPr>
          <a:xfrm>
            <a:off x="308625" y="6040280"/>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15" name="Imagen 14">
            <a:extLst>
              <a:ext uri="{FF2B5EF4-FFF2-40B4-BE49-F238E27FC236}">
                <a16:creationId xmlns:a16="http://schemas.microsoft.com/office/drawing/2014/main" id="{D4D2E0BB-02A4-D64A-8C9A-1446426D7B22}"/>
              </a:ext>
            </a:extLst>
          </p:cNvPr>
          <p:cNvPicPr>
            <a:picLocks noChangeAspect="1"/>
          </p:cNvPicPr>
          <p:nvPr/>
        </p:nvPicPr>
        <p:blipFill rotWithShape="1">
          <a:blip r:embed="rId3"/>
          <a:srcRect l="19560" t="8648" r="62500" b="78808"/>
          <a:stretch/>
        </p:blipFill>
        <p:spPr>
          <a:xfrm>
            <a:off x="1158065" y="4092693"/>
            <a:ext cx="1968500" cy="1084565"/>
          </a:xfrm>
          <a:prstGeom prst="rect">
            <a:avLst/>
          </a:prstGeom>
        </p:spPr>
      </p:pic>
      <p:sp>
        <p:nvSpPr>
          <p:cNvPr id="14" name="Rectángulo 13">
            <a:extLst>
              <a:ext uri="{FF2B5EF4-FFF2-40B4-BE49-F238E27FC236}">
                <a16:creationId xmlns:a16="http://schemas.microsoft.com/office/drawing/2014/main" id="{239DCBAE-86AA-4742-A828-52CF5B489F4A}"/>
              </a:ext>
            </a:extLst>
          </p:cNvPr>
          <p:cNvSpPr/>
          <p:nvPr/>
        </p:nvSpPr>
        <p:spPr>
          <a:xfrm>
            <a:off x="6949158" y="3499024"/>
            <a:ext cx="5242842" cy="900246"/>
          </a:xfrm>
          <a:prstGeom prst="rect">
            <a:avLst/>
          </a:prstGeom>
        </p:spPr>
        <p:txBody>
          <a:bodyPr wrap="square">
            <a:spAutoFit/>
          </a:bodyPr>
          <a:lstStyle/>
          <a:p>
            <a:pPr algn="r" defTabSz="457200"/>
            <a:endParaRPr lang="es-ES" sz="1050" dirty="0">
              <a:solidFill>
                <a:srgbClr val="7F7F7F"/>
              </a:solidFill>
              <a:latin typeface="Arial"/>
            </a:endParaRPr>
          </a:p>
          <a:p>
            <a:pPr algn="r" defTabSz="457200"/>
            <a:r>
              <a:rPr lang="es-ES" sz="1050" dirty="0">
                <a:solidFill>
                  <a:srgbClr val="7F7F7F"/>
                </a:solidFill>
                <a:latin typeface="Arial"/>
              </a:rPr>
              <a:t>PDB ID: 1R2T  </a:t>
            </a:r>
            <a:r>
              <a:rPr lang="es-ES" sz="1050" dirty="0" err="1">
                <a:solidFill>
                  <a:srgbClr val="7F7F7F"/>
                </a:solidFill>
                <a:latin typeface="Arial"/>
              </a:rPr>
              <a:t>Triose-phosphate</a:t>
            </a:r>
            <a:r>
              <a:rPr lang="es-ES" sz="1050" dirty="0">
                <a:solidFill>
                  <a:srgbClr val="7F7F7F"/>
                </a:solidFill>
                <a:latin typeface="Arial"/>
              </a:rPr>
              <a:t> </a:t>
            </a:r>
            <a:r>
              <a:rPr lang="es-ES" sz="1050" dirty="0" err="1">
                <a:solidFill>
                  <a:srgbClr val="7F7F7F"/>
                </a:solidFill>
                <a:latin typeface="Arial"/>
              </a:rPr>
              <a:t>isomerase</a:t>
            </a:r>
            <a:r>
              <a:rPr lang="es-ES" sz="1050" dirty="0">
                <a:solidFill>
                  <a:srgbClr val="7F7F7F"/>
                </a:solidFill>
                <a:latin typeface="Arial"/>
              </a:rPr>
              <a:t> (TIM). Aparicio R, Ferreira S, </a:t>
            </a:r>
            <a:r>
              <a:rPr lang="es-ES" sz="1050" dirty="0" err="1">
                <a:solidFill>
                  <a:srgbClr val="7F7F7F"/>
                </a:solidFill>
                <a:latin typeface="Arial"/>
              </a:rPr>
              <a:t>Polikarpov</a:t>
            </a:r>
            <a:r>
              <a:rPr lang="es-ES" sz="1050" dirty="0">
                <a:solidFill>
                  <a:srgbClr val="7F7F7F"/>
                </a:solidFill>
                <a:latin typeface="Arial"/>
              </a:rPr>
              <a:t> I. J Mol Biol. 2003. 334: 1023-1041. DOI: 10.1016/j.jmb.2003.10.022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6" name="Imagen 5">
            <a:extLst>
              <a:ext uri="{FF2B5EF4-FFF2-40B4-BE49-F238E27FC236}">
                <a16:creationId xmlns:a16="http://schemas.microsoft.com/office/drawing/2014/main" id="{C9A29DF4-1EAA-1A4B-929B-EC133D3EA31A}"/>
              </a:ext>
            </a:extLst>
          </p:cNvPr>
          <p:cNvPicPr>
            <a:picLocks noChangeAspect="1"/>
          </p:cNvPicPr>
          <p:nvPr/>
        </p:nvPicPr>
        <p:blipFill rotWithShape="1">
          <a:blip r:embed="rId4"/>
          <a:srcRect l="22723" t="23561" r="40288" b="12764"/>
          <a:stretch/>
        </p:blipFill>
        <p:spPr>
          <a:xfrm>
            <a:off x="8533986" y="2216885"/>
            <a:ext cx="1311860" cy="1330216"/>
          </a:xfrm>
          <a:prstGeom prst="rect">
            <a:avLst/>
          </a:prstGeom>
        </p:spPr>
      </p:pic>
      <p:pic>
        <p:nvPicPr>
          <p:cNvPr id="16" name="Imagen 15">
            <a:extLst>
              <a:ext uri="{FF2B5EF4-FFF2-40B4-BE49-F238E27FC236}">
                <a16:creationId xmlns:a16="http://schemas.microsoft.com/office/drawing/2014/main" id="{AE4D4E95-F832-7541-B4CD-B5B7C884D68D}"/>
              </a:ext>
            </a:extLst>
          </p:cNvPr>
          <p:cNvPicPr>
            <a:picLocks noChangeAspect="1"/>
          </p:cNvPicPr>
          <p:nvPr/>
        </p:nvPicPr>
        <p:blipFill rotWithShape="1">
          <a:blip r:embed="rId5"/>
          <a:srcRect l="27061" t="24659" r="68117" b="72017"/>
          <a:stretch/>
        </p:blipFill>
        <p:spPr>
          <a:xfrm>
            <a:off x="6649006" y="4244639"/>
            <a:ext cx="1711930" cy="737419"/>
          </a:xfrm>
          <a:prstGeom prst="rect">
            <a:avLst/>
          </a:prstGeom>
        </p:spPr>
      </p:pic>
      <p:pic>
        <p:nvPicPr>
          <p:cNvPr id="18" name="Imagen 17">
            <a:extLst>
              <a:ext uri="{FF2B5EF4-FFF2-40B4-BE49-F238E27FC236}">
                <a16:creationId xmlns:a16="http://schemas.microsoft.com/office/drawing/2014/main" id="{995EE736-5AA3-454A-BC64-6DA8F02D0823}"/>
              </a:ext>
            </a:extLst>
          </p:cNvPr>
          <p:cNvPicPr>
            <a:picLocks noChangeAspect="1"/>
          </p:cNvPicPr>
          <p:nvPr/>
        </p:nvPicPr>
        <p:blipFill rotWithShape="1">
          <a:blip r:embed="rId6"/>
          <a:srcRect l="40400" t="20455" r="36188" b="70896"/>
          <a:stretch/>
        </p:blipFill>
        <p:spPr>
          <a:xfrm>
            <a:off x="8897682" y="4334943"/>
            <a:ext cx="2568977" cy="593124"/>
          </a:xfrm>
          <a:prstGeom prst="rect">
            <a:avLst/>
          </a:prstGeom>
        </p:spPr>
      </p:pic>
      <p:sp>
        <p:nvSpPr>
          <p:cNvPr id="20" name="Rectángulo 19">
            <a:extLst>
              <a:ext uri="{FF2B5EF4-FFF2-40B4-BE49-F238E27FC236}">
                <a16:creationId xmlns:a16="http://schemas.microsoft.com/office/drawing/2014/main" id="{5BA51A91-55C0-4343-B5EB-568400B92BEA}"/>
              </a:ext>
            </a:extLst>
          </p:cNvPr>
          <p:cNvSpPr/>
          <p:nvPr/>
        </p:nvSpPr>
        <p:spPr>
          <a:xfrm>
            <a:off x="6587764" y="5144885"/>
            <a:ext cx="1711930" cy="415498"/>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/gki408</a:t>
            </a:r>
          </a:p>
          <a:p>
            <a:pPr algn="r" defTabSz="457200"/>
            <a:endParaRPr lang="es-ES" sz="1050" dirty="0">
              <a:solidFill>
                <a:srgbClr val="7F7F7F"/>
              </a:solidFill>
            </a:endParaRPr>
          </a:p>
        </p:txBody>
      </p:sp>
      <p:sp>
        <p:nvSpPr>
          <p:cNvPr id="21" name="Rectángulo 20">
            <a:extLst>
              <a:ext uri="{FF2B5EF4-FFF2-40B4-BE49-F238E27FC236}">
                <a16:creationId xmlns:a16="http://schemas.microsoft.com/office/drawing/2014/main" id="{945C94E1-0A11-5241-AD3B-7854534543FA}"/>
              </a:ext>
            </a:extLst>
          </p:cNvPr>
          <p:cNvSpPr/>
          <p:nvPr/>
        </p:nvSpPr>
        <p:spPr>
          <a:xfrm>
            <a:off x="549461" y="5160208"/>
            <a:ext cx="2665396" cy="253916"/>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10.1016/S0076-6879(04)83004-0</a:t>
            </a:r>
          </a:p>
        </p:txBody>
      </p:sp>
      <p:sp>
        <p:nvSpPr>
          <p:cNvPr id="22" name="Rectángulo 21">
            <a:extLst>
              <a:ext uri="{FF2B5EF4-FFF2-40B4-BE49-F238E27FC236}">
                <a16:creationId xmlns:a16="http://schemas.microsoft.com/office/drawing/2014/main" id="{655CC1EC-2E39-5F40-9B5F-EA64A293BF41}"/>
              </a:ext>
            </a:extLst>
          </p:cNvPr>
          <p:cNvSpPr/>
          <p:nvPr/>
        </p:nvSpPr>
        <p:spPr>
          <a:xfrm>
            <a:off x="9189916" y="5144885"/>
            <a:ext cx="1938690"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/gkv342</a:t>
            </a:r>
          </a:p>
          <a:p>
            <a:pPr algn="r" defTabSz="457200"/>
            <a:endParaRPr lang="es-ES" sz="1050" dirty="0">
              <a:solidFill>
                <a:srgbClr val="7F7F7F"/>
              </a:solidFill>
            </a:endParaRPr>
          </a:p>
        </p:txBody>
      </p:sp>
    </p:spTree>
    <p:extLst>
      <p:ext uri="{BB962C8B-B14F-4D97-AF65-F5344CB8AC3E}">
        <p14:creationId xmlns:p14="http://schemas.microsoft.com/office/powerpoint/2010/main" val="1657445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1459DF8-F27B-B048-975C-095FD758D8EF}"/>
              </a:ext>
            </a:extLst>
          </p:cNvPr>
          <p:cNvSpPr>
            <a:spLocks noGrp="1"/>
          </p:cNvSpPr>
          <p:nvPr>
            <p:ph idx="1"/>
          </p:nvPr>
        </p:nvSpPr>
        <p:spPr>
          <a:xfrm>
            <a:off x="139700" y="812801"/>
            <a:ext cx="3835400" cy="4525963"/>
          </a:xfrm>
        </p:spPr>
        <p:txBody>
          <a:bodyPr>
            <a:normAutofit fontScale="70000" lnSpcReduction="20000"/>
          </a:bodyPr>
          <a:lstStyle/>
          <a:p>
            <a:pPr marL="0" indent="0">
              <a:lnSpc>
                <a:spcPct val="120000"/>
              </a:lnSpc>
              <a:spcBef>
                <a:spcPts val="0"/>
              </a:spcBef>
              <a:buNone/>
            </a:pPr>
            <a:r>
              <a:rPr lang="es-MX" sz="2400" dirty="0"/>
              <a:t>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p:txBody>
      </p:sp>
      <p:sp>
        <p:nvSpPr>
          <p:cNvPr id="4" name="Título 1">
            <a:extLst>
              <a:ext uri="{FF2B5EF4-FFF2-40B4-BE49-F238E27FC236}">
                <a16:creationId xmlns:a16="http://schemas.microsoft.com/office/drawing/2014/main" id="{E2DA7627-4EBD-764F-9BFC-179DD1A686A5}"/>
              </a:ext>
            </a:extLst>
          </p:cNvPr>
          <p:cNvSpPr txBox="1">
            <a:spLocks/>
          </p:cNvSpPr>
          <p:nvPr/>
        </p:nvSpPr>
        <p:spPr>
          <a:xfrm>
            <a:off x="0" y="1270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Template-free</a:t>
            </a:r>
            <a:r>
              <a:rPr lang="en-US" sz="3200" i="1" dirty="0">
                <a:solidFill>
                  <a:srgbClr val="1DAB3B"/>
                </a:solidFill>
                <a:cs typeface="Arial"/>
              </a:rPr>
              <a:t> (de novo) </a:t>
            </a:r>
            <a:r>
              <a:rPr lang="en-US" sz="3200" dirty="0">
                <a:solidFill>
                  <a:srgbClr val="1DAB3B"/>
                </a:solidFill>
                <a:cs typeface="Arial"/>
              </a:rPr>
              <a:t>folding prediction</a:t>
            </a:r>
          </a:p>
          <a:p>
            <a:pPr algn="l">
              <a:tabLst>
                <a:tab pos="5016375" algn="l"/>
              </a:tabLst>
            </a:pPr>
            <a:endParaRPr lang="en-US" sz="3200" dirty="0">
              <a:solidFill>
                <a:srgbClr val="1DAB3B"/>
              </a:solidFill>
              <a:cs typeface="Arial"/>
            </a:endParaRPr>
          </a:p>
        </p:txBody>
      </p:sp>
      <p:pic>
        <p:nvPicPr>
          <p:cNvPr id="6" name="Imagen 5">
            <a:extLst>
              <a:ext uri="{FF2B5EF4-FFF2-40B4-BE49-F238E27FC236}">
                <a16:creationId xmlns:a16="http://schemas.microsoft.com/office/drawing/2014/main" id="{4AD830A8-7C21-9E4B-830E-C5C4B819C005}"/>
              </a:ext>
            </a:extLst>
          </p:cNvPr>
          <p:cNvPicPr>
            <a:picLocks noChangeAspect="1"/>
          </p:cNvPicPr>
          <p:nvPr/>
        </p:nvPicPr>
        <p:blipFill rotWithShape="1">
          <a:blip r:embed="rId3"/>
          <a:srcRect l="19907" t="18704" r="19908" b="5555"/>
          <a:stretch/>
        </p:blipFill>
        <p:spPr>
          <a:xfrm>
            <a:off x="4733925" y="812801"/>
            <a:ext cx="7307507" cy="5747635"/>
          </a:xfrm>
          <a:prstGeom prst="rect">
            <a:avLst/>
          </a:prstGeom>
        </p:spPr>
      </p:pic>
      <p:sp>
        <p:nvSpPr>
          <p:cNvPr id="9" name="Rectángulo 8">
            <a:extLst>
              <a:ext uri="{FF2B5EF4-FFF2-40B4-BE49-F238E27FC236}">
                <a16:creationId xmlns:a16="http://schemas.microsoft.com/office/drawing/2014/main" id="{DE5E2D58-3F93-7D44-9B18-00E4B9FBAE69}"/>
              </a:ext>
            </a:extLst>
          </p:cNvPr>
          <p:cNvSpPr/>
          <p:nvPr/>
        </p:nvSpPr>
        <p:spPr>
          <a:xfrm>
            <a:off x="0" y="5688742"/>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3739895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68B1D0E-A0B2-6242-AB57-A7C25843F3B7}"/>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Template-based (or homology model building)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pic>
        <p:nvPicPr>
          <p:cNvPr id="9" name="Imagen 8">
            <a:extLst>
              <a:ext uri="{FF2B5EF4-FFF2-40B4-BE49-F238E27FC236}">
                <a16:creationId xmlns:a16="http://schemas.microsoft.com/office/drawing/2014/main" id="{A54D1E08-FEE7-974E-9157-95813FCEF438}"/>
              </a:ext>
            </a:extLst>
          </p:cNvPr>
          <p:cNvPicPr>
            <a:picLocks noChangeAspect="1"/>
          </p:cNvPicPr>
          <p:nvPr/>
        </p:nvPicPr>
        <p:blipFill>
          <a:blip r:embed="rId3"/>
          <a:stretch>
            <a:fillRect/>
          </a:stretch>
        </p:blipFill>
        <p:spPr>
          <a:xfrm>
            <a:off x="4082845" y="593124"/>
            <a:ext cx="7836310" cy="5162745"/>
          </a:xfrm>
          <a:prstGeom prst="rect">
            <a:avLst/>
          </a:prstGeom>
        </p:spPr>
      </p:pic>
      <p:sp>
        <p:nvSpPr>
          <p:cNvPr id="13" name="Rectángulo 12">
            <a:extLst>
              <a:ext uri="{FF2B5EF4-FFF2-40B4-BE49-F238E27FC236}">
                <a16:creationId xmlns:a16="http://schemas.microsoft.com/office/drawing/2014/main" id="{E3D054E9-838B-A94D-9C8F-DF643CEC488E}"/>
              </a:ext>
            </a:extLst>
          </p:cNvPr>
          <p:cNvSpPr/>
          <p:nvPr/>
        </p:nvSpPr>
        <p:spPr>
          <a:xfrm>
            <a:off x="6931897" y="5957754"/>
            <a:ext cx="4733925" cy="1223412"/>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Xiaotao</a:t>
            </a:r>
            <a:r>
              <a:rPr lang="es-ES" sz="1050" dirty="0">
                <a:solidFill>
                  <a:srgbClr val="7F7F7F"/>
                </a:solidFill>
              </a:rPr>
              <a:t> Q, </a:t>
            </a:r>
            <a:r>
              <a:rPr lang="es-ES" sz="1050" dirty="0" err="1">
                <a:solidFill>
                  <a:srgbClr val="7F7F7F"/>
                </a:solidFill>
              </a:rPr>
              <a:t>Rosemarie</a:t>
            </a:r>
            <a:r>
              <a:rPr lang="es-ES" sz="1050" dirty="0">
                <a:solidFill>
                  <a:srgbClr val="7F7F7F"/>
                </a:solidFill>
              </a:rPr>
              <a:t> S, </a:t>
            </a:r>
            <a:r>
              <a:rPr lang="es-ES" sz="1050" dirty="0" err="1">
                <a:solidFill>
                  <a:srgbClr val="7F7F7F"/>
                </a:solidFill>
              </a:rPr>
              <a:t>Ryan</a:t>
            </a:r>
            <a:r>
              <a:rPr lang="es-ES" sz="1050" dirty="0">
                <a:solidFill>
                  <a:srgbClr val="7F7F7F"/>
                </a:solidFill>
              </a:rPr>
              <a:t> D, Jerry Ti. A </a:t>
            </a:r>
            <a:r>
              <a:rPr lang="es-ES" sz="1050" dirty="0" err="1">
                <a:solidFill>
                  <a:srgbClr val="7F7F7F"/>
                </a:solidFill>
              </a:rPr>
              <a:t>Guide</a:t>
            </a:r>
            <a:r>
              <a:rPr lang="es-ES" sz="1050" dirty="0">
                <a:solidFill>
                  <a:srgbClr val="7F7F7F"/>
                </a:solidFill>
              </a:rPr>
              <a:t> to </a:t>
            </a:r>
            <a:r>
              <a:rPr lang="es-ES" sz="1050" dirty="0" err="1">
                <a:solidFill>
                  <a:srgbClr val="7F7F7F"/>
                </a:solidFill>
              </a:rPr>
              <a:t>Template</a:t>
            </a:r>
            <a:r>
              <a:rPr lang="es-ES" sz="1050" dirty="0">
                <a:solidFill>
                  <a:srgbClr val="7F7F7F"/>
                </a:solidFill>
              </a:rPr>
              <a:t> </a:t>
            </a:r>
            <a:r>
              <a:rPr lang="es-ES" sz="1050" dirty="0" err="1">
                <a:solidFill>
                  <a:srgbClr val="7F7F7F"/>
                </a:solidFill>
              </a:rPr>
              <a:t>Based</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t>
            </a:r>
            <a:r>
              <a:rPr lang="es-ES" sz="1050" dirty="0" err="1">
                <a:solidFill>
                  <a:srgbClr val="7F7F7F"/>
                </a:solidFill>
              </a:rPr>
              <a:t>Current</a:t>
            </a:r>
            <a:r>
              <a:rPr lang="es-ES" sz="1050" dirty="0">
                <a:solidFill>
                  <a:srgbClr val="7F7F7F"/>
                </a:solidFill>
              </a:rPr>
              <a:t> </a:t>
            </a:r>
            <a:r>
              <a:rPr lang="es-ES" sz="1050" dirty="0" err="1">
                <a:solidFill>
                  <a:srgbClr val="7F7F7F"/>
                </a:solidFill>
              </a:rPr>
              <a:t>Protein</a:t>
            </a:r>
            <a:r>
              <a:rPr lang="es-ES" sz="1050" dirty="0">
                <a:solidFill>
                  <a:srgbClr val="7F7F7F"/>
                </a:solidFill>
              </a:rPr>
              <a:t> &amp; </a:t>
            </a:r>
            <a:r>
              <a:rPr lang="es-ES" sz="1050" dirty="0" err="1">
                <a:solidFill>
                  <a:srgbClr val="7F7F7F"/>
                </a:solidFill>
              </a:rPr>
              <a:t>Peptide</a:t>
            </a:r>
            <a:r>
              <a:rPr lang="es-ES" sz="1050" dirty="0">
                <a:solidFill>
                  <a:srgbClr val="7F7F7F"/>
                </a:solidFill>
              </a:rPr>
              <a:t> </a:t>
            </a:r>
            <a:r>
              <a:rPr lang="es-ES" sz="1050" dirty="0" err="1">
                <a:solidFill>
                  <a:srgbClr val="7F7F7F"/>
                </a:solidFill>
              </a:rPr>
              <a:t>Science</a:t>
            </a:r>
            <a:r>
              <a:rPr lang="es-ES" sz="1050" dirty="0">
                <a:solidFill>
                  <a:srgbClr val="7F7F7F"/>
                </a:solidFill>
              </a:rPr>
              <a:t>. 2009. 10:270-285. </a:t>
            </a:r>
            <a:r>
              <a:rPr lang="es-ES" sz="1050" dirty="0" err="1">
                <a:solidFill>
                  <a:srgbClr val="7F7F7F"/>
                </a:solidFill>
              </a:rPr>
              <a:t>doi</a:t>
            </a:r>
            <a:r>
              <a:rPr lang="es-ES" sz="1050" dirty="0">
                <a:solidFill>
                  <a:srgbClr val="7F7F7F"/>
                </a:solidFill>
              </a:rPr>
              <a:t>: : 10.2174/138920309788452182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1836E362-65DC-7A49-9D9A-4608A3C9726D}"/>
              </a:ext>
            </a:extLst>
          </p:cNvPr>
          <p:cNvSpPr/>
          <p:nvPr/>
        </p:nvSpPr>
        <p:spPr>
          <a:xfrm>
            <a:off x="198694" y="5796171"/>
            <a:ext cx="3670300" cy="1061829"/>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5" name="Marcador de contenido 2">
            <a:extLst>
              <a:ext uri="{FF2B5EF4-FFF2-40B4-BE49-F238E27FC236}">
                <a16:creationId xmlns:a16="http://schemas.microsoft.com/office/drawing/2014/main" id="{06142EF3-FEEA-4342-A6B5-38B5E6602F9D}"/>
              </a:ext>
            </a:extLst>
          </p:cNvPr>
          <p:cNvSpPr>
            <a:spLocks noGrp="1"/>
          </p:cNvSpPr>
          <p:nvPr>
            <p:ph idx="1"/>
          </p:nvPr>
        </p:nvSpPr>
        <p:spPr>
          <a:xfrm>
            <a:off x="388937" y="733734"/>
            <a:ext cx="3670300" cy="3562964"/>
          </a:xfrm>
        </p:spPr>
        <p:txBody>
          <a:bodyPr>
            <a:noAutofit/>
          </a:bodyPr>
          <a:lstStyle/>
          <a:p>
            <a:pPr marL="0" indent="0">
              <a:spcBef>
                <a:spcPts val="0"/>
              </a:spcBef>
              <a:buNone/>
            </a:pPr>
            <a:r>
              <a:rPr lang="es-MX" sz="1900" i="1" dirty="0"/>
              <a:t>The steps in standard template-based modelling include selection of a suitable structural template; </a:t>
            </a:r>
            <a:r>
              <a:rPr lang="es-MX" sz="1900" i="1" dirty="0">
                <a:solidFill>
                  <a:srgbClr val="9D354C"/>
                </a:solidFill>
              </a:rPr>
              <a:t>alignment of the target sequence to the template structure</a:t>
            </a:r>
            <a:r>
              <a:rPr lang="es-MX" sz="1900" i="1" dirty="0"/>
              <a:t>; and molecular modelling to account for mutations, insertions and deletions present in the target–template alignment.  </a:t>
            </a:r>
          </a:p>
          <a:p>
            <a:pPr marL="0" indent="0">
              <a:spcBef>
                <a:spcPts val="0"/>
              </a:spcBef>
              <a:buNone/>
            </a:pPr>
            <a:endParaRPr lang="es-MX" sz="1900" i="1" dirty="0"/>
          </a:p>
          <a:p>
            <a:pPr marL="0" indent="0">
              <a:spcBef>
                <a:spcPts val="0"/>
              </a:spcBef>
              <a:buNone/>
            </a:pPr>
            <a:r>
              <a:rPr lang="es-MX" sz="1900" i="1" dirty="0">
                <a:solidFill>
                  <a:srgbClr val="2F78A6"/>
                </a:solidFill>
              </a:rPr>
              <a:t>Together with available crystal structures, template-based modelling approaches can provide structural information for roughly two-thirds of known protein families.</a:t>
            </a:r>
            <a:endParaRPr lang="es-MX" sz="2000" i="1" dirty="0"/>
          </a:p>
          <a:p>
            <a:pPr marL="0" indent="0">
              <a:spcBef>
                <a:spcPts val="0"/>
              </a:spcBef>
              <a:buNone/>
            </a:pPr>
            <a:r>
              <a:rPr lang="es-MX" sz="2000" dirty="0">
                <a:solidFill>
                  <a:srgbClr val="2F78A6"/>
                </a:solidFill>
              </a:rPr>
              <a:t> </a:t>
            </a:r>
            <a:endParaRPr lang="es-MX" sz="2000" i="1" dirty="0">
              <a:solidFill>
                <a:srgbClr val="2F78A6"/>
              </a:solidFill>
            </a:endParaRPr>
          </a:p>
          <a:p>
            <a:pPr marL="0" indent="0">
              <a:spcBef>
                <a:spcPts val="0"/>
              </a:spcBef>
              <a:buNone/>
            </a:pPr>
            <a:r>
              <a:rPr lang="es-MX" sz="2000" i="1" dirty="0">
                <a:solidFill>
                  <a:srgbClr val="2F78A6"/>
                </a:solidFill>
              </a:rPr>
              <a:t> </a:t>
            </a:r>
          </a:p>
        </p:txBody>
      </p:sp>
    </p:spTree>
    <p:extLst>
      <p:ext uri="{BB962C8B-B14F-4D97-AF65-F5344CB8AC3E}">
        <p14:creationId xmlns:p14="http://schemas.microsoft.com/office/powerpoint/2010/main" val="4098923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9D5AEE8-5BC5-824B-A72C-0AF546F1649C}"/>
              </a:ext>
            </a:extLst>
          </p:cNvPr>
          <p:cNvSpPr>
            <a:spLocks noGrp="1"/>
          </p:cNvSpPr>
          <p:nvPr>
            <p:ph idx="1"/>
          </p:nvPr>
        </p:nvSpPr>
        <p:spPr>
          <a:xfrm>
            <a:off x="388937" y="723901"/>
            <a:ext cx="5048302" cy="4525963"/>
          </a:xfrm>
        </p:spPr>
        <p:txBody>
          <a:bodyPr>
            <a:normAutofit fontScale="77500" lnSpcReduction="20000"/>
          </a:bodyPr>
          <a:lstStyle/>
          <a:p>
            <a:pPr marL="0" indent="0">
              <a:lnSpc>
                <a:spcPct val="120000"/>
              </a:lnSpc>
              <a:spcBef>
                <a:spcPts val="0"/>
              </a:spcBef>
              <a:buNone/>
            </a:pPr>
            <a:r>
              <a:rPr lang="es-MX" sz="2400" i="1" dirty="0"/>
              <a:t>Created in 1994, CASP is a community wide experiment to determine and advance </a:t>
            </a:r>
            <a:r>
              <a:rPr lang="es-MX" sz="2400" i="1" dirty="0">
                <a:solidFill>
                  <a:srgbClr val="9D354C"/>
                </a:solidFill>
              </a:rPr>
              <a:t>the state of the art in modeling protein structure</a:t>
            </a:r>
            <a:r>
              <a:rPr lang="es-MX" sz="2400" i="1" dirty="0"/>
              <a:t> from amino acid sequence.</a:t>
            </a:r>
          </a:p>
          <a:p>
            <a:pPr marL="0" indent="0">
              <a:lnSpc>
                <a:spcPct val="120000"/>
              </a:lnSpc>
              <a:spcBef>
                <a:spcPts val="0"/>
              </a:spcBef>
              <a:buNone/>
            </a:pPr>
            <a:endParaRPr lang="es-MX" sz="2400" i="1" dirty="0"/>
          </a:p>
          <a:p>
            <a:pPr marL="0" indent="0">
              <a:lnSpc>
                <a:spcPct val="120000"/>
              </a:lnSpc>
              <a:spcBef>
                <a:spcPts val="0"/>
              </a:spcBef>
              <a:buNone/>
            </a:pPr>
            <a:r>
              <a:rPr lang="es-MX" sz="2400" dirty="0"/>
              <a:t>The most recent CASP13 (2018) saw a </a:t>
            </a:r>
            <a:r>
              <a:rPr lang="es-MX" sz="2400" dirty="0">
                <a:solidFill>
                  <a:srgbClr val="2F78A6"/>
                </a:solidFill>
              </a:rPr>
              <a:t>dramatic progress in template-free modeling by using deep learning techniques </a:t>
            </a:r>
            <a:r>
              <a:rPr lang="es-MX" sz="2400" dirty="0"/>
              <a:t>to predict inter-residue distances. </a:t>
            </a:r>
            <a:r>
              <a:rPr lang="es-MX" sz="2400" i="1" dirty="0"/>
              <a:t>With the proviso that there are an adequate number of sequences known for the protein family, the new methods </a:t>
            </a:r>
            <a:r>
              <a:rPr lang="es-MX" sz="2400" i="1" dirty="0">
                <a:solidFill>
                  <a:srgbClr val="2F78A6"/>
                </a:solidFill>
              </a:rPr>
              <a:t>essentially solve the long-standing problem of predicting the fold topology of monomeric proteins.</a:t>
            </a:r>
          </a:p>
          <a:p>
            <a:pPr marL="0" indent="0">
              <a:lnSpc>
                <a:spcPct val="120000"/>
              </a:lnSpc>
              <a:spcBef>
                <a:spcPts val="0"/>
              </a:spcBef>
              <a:buNone/>
            </a:pPr>
            <a:r>
              <a:rPr lang="es-MX" sz="2400" i="1" dirty="0">
                <a:solidFill>
                  <a:srgbClr val="2F78A6"/>
                </a:solidFill>
              </a:rPr>
              <a:t> </a:t>
            </a:r>
          </a:p>
        </p:txBody>
      </p:sp>
      <p:sp>
        <p:nvSpPr>
          <p:cNvPr id="4" name="Título 1">
            <a:extLst>
              <a:ext uri="{FF2B5EF4-FFF2-40B4-BE49-F238E27FC236}">
                <a16:creationId xmlns:a16="http://schemas.microsoft.com/office/drawing/2014/main" id="{CBDC63B2-7009-594C-BAA5-F2B4CF037435}"/>
              </a:ext>
            </a:extLst>
          </p:cNvPr>
          <p:cNvSpPr txBox="1">
            <a:spLocks/>
          </p:cNvSpPr>
          <p:nvPr/>
        </p:nvSpPr>
        <p:spPr>
          <a:xfrm>
            <a:off x="0" y="19664"/>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CASP (Critical Assessment of Structure Prediction) </a:t>
            </a:r>
          </a:p>
        </p:txBody>
      </p:sp>
      <p:sp>
        <p:nvSpPr>
          <p:cNvPr id="7" name="Rectángulo 6">
            <a:extLst>
              <a:ext uri="{FF2B5EF4-FFF2-40B4-BE49-F238E27FC236}">
                <a16:creationId xmlns:a16="http://schemas.microsoft.com/office/drawing/2014/main" id="{83C5AC30-73B7-8E4F-ACD0-E28AF3A858BC}"/>
              </a:ext>
            </a:extLst>
          </p:cNvPr>
          <p:cNvSpPr/>
          <p:nvPr/>
        </p:nvSpPr>
        <p:spPr>
          <a:xfrm>
            <a:off x="1195489" y="5259696"/>
            <a:ext cx="4733925" cy="1061829"/>
          </a:xfrm>
          <a:prstGeom prst="rect">
            <a:avLst/>
          </a:prstGeom>
        </p:spPr>
        <p:txBody>
          <a:bodyPr wrap="square">
            <a:spAutoFit/>
          </a:bodyPr>
          <a:lstStyle/>
          <a:p>
            <a:pPr algn="r" defTabSz="457200"/>
            <a:r>
              <a:rPr lang="es-ES" sz="1050" dirty="0" err="1">
                <a:solidFill>
                  <a:srgbClr val="7F7F7F"/>
                </a:solidFill>
              </a:rPr>
              <a:t>Kryshtafovych</a:t>
            </a:r>
            <a:r>
              <a:rPr lang="es-ES" sz="1050" dirty="0">
                <a:solidFill>
                  <a:srgbClr val="7F7F7F"/>
                </a:solidFill>
              </a:rPr>
              <a:t> A, </a:t>
            </a:r>
            <a:r>
              <a:rPr lang="es-ES" sz="1050" dirty="0" err="1">
                <a:solidFill>
                  <a:srgbClr val="7F7F7F"/>
                </a:solidFill>
              </a:rPr>
              <a:t>Schwede</a:t>
            </a:r>
            <a:r>
              <a:rPr lang="es-ES" sz="1050" dirty="0">
                <a:solidFill>
                  <a:srgbClr val="7F7F7F"/>
                </a:solidFill>
              </a:rPr>
              <a:t> T, </a:t>
            </a:r>
            <a:r>
              <a:rPr lang="es-ES" sz="1050" dirty="0" err="1">
                <a:solidFill>
                  <a:srgbClr val="7F7F7F"/>
                </a:solidFill>
              </a:rPr>
              <a:t>Topf</a:t>
            </a:r>
            <a:r>
              <a:rPr lang="es-ES" sz="1050" dirty="0">
                <a:solidFill>
                  <a:srgbClr val="7F7F7F"/>
                </a:solidFill>
              </a:rPr>
              <a:t> M, </a:t>
            </a:r>
            <a:r>
              <a:rPr lang="es-ES" sz="1050" dirty="0" err="1">
                <a:solidFill>
                  <a:srgbClr val="7F7F7F"/>
                </a:solidFill>
              </a:rPr>
              <a:t>Fidelis</a:t>
            </a:r>
            <a:r>
              <a:rPr lang="es-ES" sz="1050" dirty="0">
                <a:solidFill>
                  <a:srgbClr val="7F7F7F"/>
                </a:solidFill>
              </a:rPr>
              <a:t> K,  </a:t>
            </a:r>
            <a:r>
              <a:rPr lang="es-ES" sz="1050" dirty="0" err="1">
                <a:solidFill>
                  <a:srgbClr val="7F7F7F"/>
                </a:solidFill>
              </a:rPr>
              <a:t>Moult</a:t>
            </a:r>
            <a:r>
              <a:rPr lang="es-ES" sz="1050" dirty="0">
                <a:solidFill>
                  <a:srgbClr val="7F7F7F"/>
                </a:solidFill>
              </a:rPr>
              <a:t> J.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methods</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(CASP)—Round XIII. 2019. doi:10.1002/prot.25823.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9" name="Imagen 8">
            <a:extLst>
              <a:ext uri="{FF2B5EF4-FFF2-40B4-BE49-F238E27FC236}">
                <a16:creationId xmlns:a16="http://schemas.microsoft.com/office/drawing/2014/main" id="{5E9AAFCF-62F6-A64C-9A3A-11546BEA131B}"/>
              </a:ext>
            </a:extLst>
          </p:cNvPr>
          <p:cNvPicPr>
            <a:picLocks noChangeAspect="1"/>
          </p:cNvPicPr>
          <p:nvPr/>
        </p:nvPicPr>
        <p:blipFill rotWithShape="1">
          <a:blip r:embed="rId3"/>
          <a:srcRect l="13658" t="13889" r="36343" b="50000"/>
          <a:stretch/>
        </p:blipFill>
        <p:spPr>
          <a:xfrm>
            <a:off x="5437239" y="924232"/>
            <a:ext cx="6706962" cy="3027448"/>
          </a:xfrm>
          <a:prstGeom prst="rect">
            <a:avLst/>
          </a:prstGeom>
        </p:spPr>
      </p:pic>
      <p:sp>
        <p:nvSpPr>
          <p:cNvPr id="10" name="CuadroTexto 9">
            <a:extLst>
              <a:ext uri="{FF2B5EF4-FFF2-40B4-BE49-F238E27FC236}">
                <a16:creationId xmlns:a16="http://schemas.microsoft.com/office/drawing/2014/main" id="{7558AEA7-28C7-3044-B9A2-14FC89BD7833}"/>
              </a:ext>
            </a:extLst>
          </p:cNvPr>
          <p:cNvSpPr txBox="1"/>
          <p:nvPr/>
        </p:nvSpPr>
        <p:spPr>
          <a:xfrm>
            <a:off x="6096000" y="4021394"/>
            <a:ext cx="2781848" cy="1200329"/>
          </a:xfrm>
          <a:prstGeom prst="rect">
            <a:avLst/>
          </a:prstGeom>
          <a:noFill/>
        </p:spPr>
        <p:txBody>
          <a:bodyPr wrap="square" rtlCol="0">
            <a:spAutoFit/>
          </a:bodyPr>
          <a:lstStyle/>
          <a:p>
            <a:r>
              <a:rPr lang="es-MX" dirty="0"/>
              <a:t>X-ray structure of Xylan acetyltransferase (unknown for the participants in CASP)</a:t>
            </a:r>
          </a:p>
        </p:txBody>
      </p:sp>
      <p:sp>
        <p:nvSpPr>
          <p:cNvPr id="11" name="CuadroTexto 10">
            <a:extLst>
              <a:ext uri="{FF2B5EF4-FFF2-40B4-BE49-F238E27FC236}">
                <a16:creationId xmlns:a16="http://schemas.microsoft.com/office/drawing/2014/main" id="{D96BD0A2-9ED3-694F-B975-BECC054378A4}"/>
              </a:ext>
            </a:extLst>
          </p:cNvPr>
          <p:cNvSpPr txBox="1"/>
          <p:nvPr/>
        </p:nvSpPr>
        <p:spPr>
          <a:xfrm>
            <a:off x="9344998" y="3991009"/>
            <a:ext cx="2458065" cy="923330"/>
          </a:xfrm>
          <a:prstGeom prst="rect">
            <a:avLst/>
          </a:prstGeom>
          <a:noFill/>
        </p:spPr>
        <p:txBody>
          <a:bodyPr wrap="square" rtlCol="0">
            <a:spAutoFit/>
          </a:bodyPr>
          <a:lstStyle/>
          <a:p>
            <a:r>
              <a:rPr lang="es-MX" dirty="0"/>
              <a:t>Most accurate CASP model by </a:t>
            </a:r>
            <a:r>
              <a:rPr lang="es-MX" dirty="0">
                <a:solidFill>
                  <a:srgbClr val="2F78A6"/>
                </a:solidFill>
              </a:rPr>
              <a:t>template-free modeling </a:t>
            </a:r>
            <a:endParaRPr lang="es-MX" dirty="0"/>
          </a:p>
        </p:txBody>
      </p:sp>
    </p:spTree>
    <p:extLst>
      <p:ext uri="{BB962C8B-B14F-4D97-AF65-F5344CB8AC3E}">
        <p14:creationId xmlns:p14="http://schemas.microsoft.com/office/powerpoint/2010/main" val="3019694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B33034E-E5B3-4544-A802-02D5D109522D}"/>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Intrinsic Disorder Prediction</a:t>
            </a:r>
          </a:p>
        </p:txBody>
      </p:sp>
      <p:pic>
        <p:nvPicPr>
          <p:cNvPr id="6" name="Imagen 5">
            <a:extLst>
              <a:ext uri="{FF2B5EF4-FFF2-40B4-BE49-F238E27FC236}">
                <a16:creationId xmlns:a16="http://schemas.microsoft.com/office/drawing/2014/main" id="{2E3D9597-34CF-BA48-8C47-4BA4B8A6A7C2}"/>
              </a:ext>
            </a:extLst>
          </p:cNvPr>
          <p:cNvPicPr>
            <a:picLocks noChangeAspect="1"/>
          </p:cNvPicPr>
          <p:nvPr/>
        </p:nvPicPr>
        <p:blipFill rotWithShape="1">
          <a:blip r:embed="rId3"/>
          <a:srcRect l="22817" t="18095" r="29365" b="69842"/>
          <a:stretch/>
        </p:blipFill>
        <p:spPr>
          <a:xfrm>
            <a:off x="4894848" y="721253"/>
            <a:ext cx="6908215" cy="1089264"/>
          </a:xfrm>
          <a:prstGeom prst="rect">
            <a:avLst/>
          </a:prstGeom>
        </p:spPr>
      </p:pic>
      <p:sp>
        <p:nvSpPr>
          <p:cNvPr id="7" name="Rectángulo 6">
            <a:extLst>
              <a:ext uri="{FF2B5EF4-FFF2-40B4-BE49-F238E27FC236}">
                <a16:creationId xmlns:a16="http://schemas.microsoft.com/office/drawing/2014/main" id="{01CA8DF9-1B8A-6949-8236-B2ADC7AA9DAF}"/>
              </a:ext>
            </a:extLst>
          </p:cNvPr>
          <p:cNvSpPr/>
          <p:nvPr/>
        </p:nvSpPr>
        <p:spPr>
          <a:xfrm>
            <a:off x="366032" y="3886201"/>
            <a:ext cx="4733925" cy="900246"/>
          </a:xfrm>
          <a:prstGeom prst="rect">
            <a:avLst/>
          </a:prstGeom>
        </p:spPr>
        <p:txBody>
          <a:bodyPr wrap="square">
            <a:spAutoFit/>
          </a:bodyPr>
          <a:lstStyle/>
          <a:p>
            <a:pPr algn="r" defTabSz="457200"/>
            <a:r>
              <a:rPr lang="es-ES" sz="1050" dirty="0" err="1">
                <a:solidFill>
                  <a:srgbClr val="7F7F7F"/>
                </a:solidFill>
              </a:rPr>
              <a:t>DeForte</a:t>
            </a:r>
            <a:r>
              <a:rPr lang="es-ES" sz="1050" dirty="0">
                <a:solidFill>
                  <a:srgbClr val="7F7F7F"/>
                </a:solidFill>
              </a:rPr>
              <a:t> S, </a:t>
            </a:r>
            <a:r>
              <a:rPr lang="es-ES" sz="1050" dirty="0" err="1">
                <a:solidFill>
                  <a:srgbClr val="7F7F7F"/>
                </a:solidFill>
              </a:rPr>
              <a:t>Uversky</a:t>
            </a:r>
            <a:r>
              <a:rPr lang="es-ES" sz="1050" dirty="0">
                <a:solidFill>
                  <a:srgbClr val="7F7F7F"/>
                </a:solidFill>
              </a:rPr>
              <a:t> V. </a:t>
            </a:r>
            <a:r>
              <a:rPr lang="es-ES" sz="1050" dirty="0" err="1">
                <a:solidFill>
                  <a:srgbClr val="7F7F7F"/>
                </a:solidFill>
              </a:rPr>
              <a:t>Order</a:t>
            </a:r>
            <a:r>
              <a:rPr lang="es-ES" sz="1050" dirty="0">
                <a:solidFill>
                  <a:srgbClr val="7F7F7F"/>
                </a:solidFill>
              </a:rPr>
              <a:t>, Disorder, and </a:t>
            </a:r>
            <a:r>
              <a:rPr lang="es-ES" sz="1050" dirty="0" err="1">
                <a:solidFill>
                  <a:srgbClr val="7F7F7F"/>
                </a:solidFill>
              </a:rPr>
              <a:t>Everything</a:t>
            </a:r>
            <a:r>
              <a:rPr lang="es-ES" sz="1050" dirty="0">
                <a:solidFill>
                  <a:srgbClr val="7F7F7F"/>
                </a:solidFill>
              </a:rPr>
              <a:t> in </a:t>
            </a:r>
            <a:r>
              <a:rPr lang="es-ES" sz="1050" dirty="0" err="1">
                <a:solidFill>
                  <a:srgbClr val="7F7F7F"/>
                </a:solidFill>
              </a:rPr>
              <a:t>Between</a:t>
            </a:r>
            <a:r>
              <a:rPr lang="es-ES" sz="1050" dirty="0">
                <a:solidFill>
                  <a:srgbClr val="7F7F7F"/>
                </a:solidFill>
              </a:rPr>
              <a:t>. </a:t>
            </a:r>
            <a:r>
              <a:rPr lang="es-ES" sz="1050" dirty="0" err="1">
                <a:solidFill>
                  <a:srgbClr val="7F7F7F"/>
                </a:solidFill>
              </a:rPr>
              <a:t>Molecules</a:t>
            </a:r>
            <a:r>
              <a:rPr lang="es-ES" sz="1050" dirty="0">
                <a:solidFill>
                  <a:srgbClr val="7F7F7F"/>
                </a:solidFill>
              </a:rPr>
              <a:t>. 2016. 21,1090. doi:10.3390/molecules21081090.</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8" name="Marcador de contenido 2">
            <a:extLst>
              <a:ext uri="{FF2B5EF4-FFF2-40B4-BE49-F238E27FC236}">
                <a16:creationId xmlns:a16="http://schemas.microsoft.com/office/drawing/2014/main" id="{38744032-F287-C846-BB2B-AA17BCB39A16}"/>
              </a:ext>
            </a:extLst>
          </p:cNvPr>
          <p:cNvSpPr txBox="1">
            <a:spLocks/>
          </p:cNvSpPr>
          <p:nvPr/>
        </p:nvSpPr>
        <p:spPr>
          <a:xfrm>
            <a:off x="388937" y="723901"/>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The distinct sequence features that are present in IDPs and IDRs allow the construction of </a:t>
            </a:r>
            <a:r>
              <a:rPr lang="es-MX" sz="2400" i="1" dirty="0">
                <a:solidFill>
                  <a:srgbClr val="9D354C"/>
                </a:solidFill>
              </a:rPr>
              <a:t>sequence based rules</a:t>
            </a:r>
            <a:r>
              <a:rPr lang="es-MX" sz="2400" i="1" dirty="0"/>
              <a:t> that can</a:t>
            </a:r>
            <a:r>
              <a:rPr lang="es-MX" sz="2400" i="1" dirty="0">
                <a:solidFill>
                  <a:srgbClr val="9D354C"/>
                </a:solidFill>
              </a:rPr>
              <a:t> facilitate high performance disorder prediction</a:t>
            </a:r>
            <a:r>
              <a:rPr lang="es-MX" sz="2400" i="1" dirty="0"/>
              <a:t>.</a:t>
            </a:r>
          </a:p>
          <a:p>
            <a:pPr marL="0" indent="0">
              <a:lnSpc>
                <a:spcPct val="120000"/>
              </a:lnSpc>
              <a:spcBef>
                <a:spcPts val="0"/>
              </a:spcBef>
              <a:buNone/>
            </a:pPr>
            <a:r>
              <a:rPr lang="es-MX" sz="2400" i="1" dirty="0"/>
              <a:t> </a:t>
            </a:r>
            <a:endParaRPr lang="es-MX" sz="2400" i="1" dirty="0">
              <a:solidFill>
                <a:srgbClr val="2F78A6"/>
              </a:solidFill>
            </a:endParaRPr>
          </a:p>
        </p:txBody>
      </p:sp>
      <p:sp>
        <p:nvSpPr>
          <p:cNvPr id="12" name="CuadroTexto 11">
            <a:extLst>
              <a:ext uri="{FF2B5EF4-FFF2-40B4-BE49-F238E27FC236}">
                <a16:creationId xmlns:a16="http://schemas.microsoft.com/office/drawing/2014/main" id="{4D21171B-AAC2-9748-8D66-B938B9F2BE7C}"/>
              </a:ext>
            </a:extLst>
          </p:cNvPr>
          <p:cNvSpPr txBox="1"/>
          <p:nvPr/>
        </p:nvSpPr>
        <p:spPr>
          <a:xfrm>
            <a:off x="8088085" y="2993572"/>
            <a:ext cx="2416629" cy="892629"/>
          </a:xfrm>
          <a:prstGeom prst="rect">
            <a:avLst/>
          </a:prstGeom>
          <a:noFill/>
        </p:spPr>
        <p:txBody>
          <a:bodyPr wrap="square" rtlCol="0">
            <a:spAutoFit/>
          </a:bodyPr>
          <a:lstStyle/>
          <a:p>
            <a:endParaRPr lang="es-MX" dirty="0"/>
          </a:p>
        </p:txBody>
      </p:sp>
      <p:pic>
        <p:nvPicPr>
          <p:cNvPr id="9" name="Imagen 8">
            <a:extLst>
              <a:ext uri="{FF2B5EF4-FFF2-40B4-BE49-F238E27FC236}">
                <a16:creationId xmlns:a16="http://schemas.microsoft.com/office/drawing/2014/main" id="{B8B1986A-A1EB-0942-AAAA-4CFC4092A57A}"/>
              </a:ext>
            </a:extLst>
          </p:cNvPr>
          <p:cNvPicPr>
            <a:picLocks noChangeAspect="1"/>
          </p:cNvPicPr>
          <p:nvPr/>
        </p:nvPicPr>
        <p:blipFill rotWithShape="1">
          <a:blip r:embed="rId4"/>
          <a:srcRect l="33512" t="17490" r="23345" b="26739"/>
          <a:stretch/>
        </p:blipFill>
        <p:spPr>
          <a:xfrm>
            <a:off x="6096000" y="1878555"/>
            <a:ext cx="4733925" cy="3824749"/>
          </a:xfrm>
          <a:prstGeom prst="rect">
            <a:avLst/>
          </a:prstGeom>
        </p:spPr>
      </p:pic>
      <p:sp>
        <p:nvSpPr>
          <p:cNvPr id="11" name="Rectángulo 10">
            <a:extLst>
              <a:ext uri="{FF2B5EF4-FFF2-40B4-BE49-F238E27FC236}">
                <a16:creationId xmlns:a16="http://schemas.microsoft.com/office/drawing/2014/main" id="{008EA185-0916-774F-8637-1539ACA39049}"/>
              </a:ext>
            </a:extLst>
          </p:cNvPr>
          <p:cNvSpPr/>
          <p:nvPr/>
        </p:nvSpPr>
        <p:spPr>
          <a:xfrm>
            <a:off x="1266428" y="6273694"/>
            <a:ext cx="5292251" cy="738664"/>
          </a:xfrm>
          <a:prstGeom prst="rect">
            <a:avLst/>
          </a:prstGeom>
        </p:spPr>
        <p:txBody>
          <a:bodyPr wrap="square">
            <a:spAutoFit/>
          </a:bodyPr>
          <a:lstStyle/>
          <a:p>
            <a:pPr algn="just" defTabSz="457200"/>
            <a:r>
              <a:rPr lang="es-ES" sz="1050" dirty="0" err="1">
                <a:solidFill>
                  <a:srgbClr val="7F7F7F"/>
                </a:solidFill>
              </a:rPr>
              <a:t>Nielsen</a:t>
            </a:r>
            <a:r>
              <a:rPr lang="es-ES" sz="1050" dirty="0">
                <a:solidFill>
                  <a:srgbClr val="7F7F7F"/>
                </a:solidFill>
              </a:rPr>
              <a:t> J, Mulder F. </a:t>
            </a:r>
            <a:r>
              <a:rPr lang="es-ES" sz="1050" dirty="0" err="1">
                <a:solidFill>
                  <a:srgbClr val="7F7F7F"/>
                </a:solidFill>
              </a:rPr>
              <a:t>Quality</a:t>
            </a:r>
            <a:r>
              <a:rPr lang="es-ES" sz="1050" dirty="0">
                <a:solidFill>
                  <a:srgbClr val="7F7F7F"/>
                </a:solidFill>
              </a:rPr>
              <a:t> and </a:t>
            </a:r>
            <a:r>
              <a:rPr lang="es-ES" sz="1050" dirty="0" err="1">
                <a:solidFill>
                  <a:srgbClr val="7F7F7F"/>
                </a:solidFill>
              </a:rPr>
              <a:t>bias</a:t>
            </a:r>
            <a:r>
              <a:rPr lang="es-ES" sz="1050" dirty="0">
                <a:solidFill>
                  <a:srgbClr val="7F7F7F"/>
                </a:solidFill>
              </a:rPr>
              <a:t> of </a:t>
            </a:r>
            <a:r>
              <a:rPr lang="es-ES" sz="1050" dirty="0" err="1">
                <a:solidFill>
                  <a:srgbClr val="7F7F7F"/>
                </a:solidFill>
              </a:rPr>
              <a:t>protein</a:t>
            </a:r>
            <a:r>
              <a:rPr lang="es-ES" sz="1050" dirty="0">
                <a:solidFill>
                  <a:srgbClr val="7F7F7F"/>
                </a:solidFill>
              </a:rPr>
              <a:t> disorder</a:t>
            </a:r>
          </a:p>
          <a:p>
            <a:pPr algn="just" defTabSz="457200"/>
            <a:r>
              <a:rPr lang="es-ES" sz="1050" dirty="0" err="1">
                <a:solidFill>
                  <a:srgbClr val="7F7F7F"/>
                </a:solidFill>
              </a:rPr>
              <a:t>Predictors</a:t>
            </a:r>
            <a:r>
              <a:rPr lang="es-ES" sz="1050" dirty="0">
                <a:solidFill>
                  <a:srgbClr val="7F7F7F"/>
                </a:solidFill>
              </a:rPr>
              <a:t>. </a:t>
            </a:r>
            <a:r>
              <a:rPr lang="es-ES" sz="1050" dirty="0" err="1">
                <a:solidFill>
                  <a:srgbClr val="7F7F7F"/>
                </a:solidFill>
              </a:rPr>
              <a:t>Scientific</a:t>
            </a:r>
            <a:r>
              <a:rPr lang="es-ES" sz="1050" dirty="0">
                <a:solidFill>
                  <a:srgbClr val="7F7F7F"/>
                </a:solidFill>
              </a:rPr>
              <a:t> </a:t>
            </a:r>
            <a:r>
              <a:rPr lang="es-ES" sz="1050" dirty="0" err="1">
                <a:solidFill>
                  <a:srgbClr val="7F7F7F"/>
                </a:solidFill>
              </a:rPr>
              <a:t>Reports</a:t>
            </a:r>
            <a:r>
              <a:rPr lang="es-ES" sz="1050" dirty="0">
                <a:solidFill>
                  <a:srgbClr val="7F7F7F"/>
                </a:solidFill>
              </a:rPr>
              <a:t>. .2019. 9:5137. </a:t>
            </a:r>
            <a:r>
              <a:rPr lang="es-ES" sz="1050" dirty="0" err="1">
                <a:solidFill>
                  <a:srgbClr val="7F7F7F"/>
                </a:solidFill>
              </a:rPr>
              <a:t>doi.org</a:t>
            </a:r>
            <a:r>
              <a:rPr lang="es-ES" sz="1050" dirty="0">
                <a:solidFill>
                  <a:srgbClr val="7F7F7F"/>
                </a:solidFill>
              </a:rPr>
              <a:t>/10.1038/s41598-019-41644-w</a:t>
            </a:r>
            <a:endParaRPr lang="es-ES" sz="1050" dirty="0">
              <a:solidFill>
                <a:srgbClr val="7F7F7F"/>
              </a:solidFill>
              <a:latin typeface="Arial"/>
            </a:endParaRPr>
          </a:p>
          <a:p>
            <a:pPr algn="just" defTabSz="457200"/>
            <a:endParaRPr lang="es-ES" sz="1050" dirty="0">
              <a:solidFill>
                <a:srgbClr val="7F7F7F"/>
              </a:solidFill>
              <a:latin typeface="Arial"/>
            </a:endParaRPr>
          </a:p>
          <a:p>
            <a:pPr algn="just" defTabSz="457200"/>
            <a:endParaRPr lang="es-ES" sz="1050" dirty="0">
              <a:solidFill>
                <a:srgbClr val="7F7F7F"/>
              </a:solidFill>
              <a:latin typeface="Arial"/>
            </a:endParaRPr>
          </a:p>
        </p:txBody>
      </p:sp>
      <p:sp>
        <p:nvSpPr>
          <p:cNvPr id="14" name="Marcador de contenido 2">
            <a:extLst>
              <a:ext uri="{FF2B5EF4-FFF2-40B4-BE49-F238E27FC236}">
                <a16:creationId xmlns:a16="http://schemas.microsoft.com/office/drawing/2014/main" id="{3CD2E651-91C0-7542-B715-0FDF24A7BC6F}"/>
              </a:ext>
            </a:extLst>
          </p:cNvPr>
          <p:cNvSpPr txBox="1">
            <a:spLocks/>
          </p:cNvSpPr>
          <p:nvPr/>
        </p:nvSpPr>
        <p:spPr>
          <a:xfrm>
            <a:off x="6558679" y="5605617"/>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 </a:t>
            </a:r>
            <a:endParaRPr lang="es-MX" sz="2400" i="1" dirty="0">
              <a:solidFill>
                <a:srgbClr val="2F78A6"/>
              </a:solidFill>
            </a:endParaRPr>
          </a:p>
        </p:txBody>
      </p:sp>
      <p:sp>
        <p:nvSpPr>
          <p:cNvPr id="15" name="Marcador de contenido 2">
            <a:extLst>
              <a:ext uri="{FF2B5EF4-FFF2-40B4-BE49-F238E27FC236}">
                <a16:creationId xmlns:a16="http://schemas.microsoft.com/office/drawing/2014/main" id="{ADBA9955-B093-484C-8739-38990B33D102}"/>
              </a:ext>
            </a:extLst>
          </p:cNvPr>
          <p:cNvSpPr txBox="1">
            <a:spLocks/>
          </p:cNvSpPr>
          <p:nvPr/>
        </p:nvSpPr>
        <p:spPr>
          <a:xfrm>
            <a:off x="6322422" y="5790819"/>
            <a:ext cx="5633321" cy="884945"/>
          </a:xfrm>
          <a:prstGeom prst="rect">
            <a:avLst/>
          </a:prstGeom>
        </p:spPr>
        <p:txBody>
          <a:bodyPr>
            <a:normAutofit fontScale="92500" lnSpcReduction="1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1800" i="1" dirty="0"/>
              <a:t> Ranking of disorder prediction methods according to the absolute Pearson linear correlation coefficient between estimated disorder probability and Z-score. </a:t>
            </a:r>
          </a:p>
          <a:p>
            <a:pPr marL="0" indent="0">
              <a:lnSpc>
                <a:spcPct val="110000"/>
              </a:lnSpc>
              <a:spcBef>
                <a:spcPts val="0"/>
              </a:spcBef>
              <a:buNone/>
            </a:pPr>
            <a:endParaRPr lang="es-MX" sz="1800" i="1" dirty="0"/>
          </a:p>
        </p:txBody>
      </p:sp>
    </p:spTree>
    <p:extLst>
      <p:ext uri="{BB962C8B-B14F-4D97-AF65-F5344CB8AC3E}">
        <p14:creationId xmlns:p14="http://schemas.microsoft.com/office/powerpoint/2010/main" val="1098338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747BFE62-27E2-4F44-B1B6-B530CFED18FB}"/>
              </a:ext>
            </a:extLst>
          </p:cNvPr>
          <p:cNvSpPr/>
          <p:nvPr/>
        </p:nvSpPr>
        <p:spPr>
          <a:xfrm>
            <a:off x="0" y="6183397"/>
            <a:ext cx="4733925" cy="1061829"/>
          </a:xfrm>
          <a:prstGeom prst="rect">
            <a:avLst/>
          </a:prstGeom>
        </p:spPr>
        <p:txBody>
          <a:bodyPr wrap="square">
            <a:spAutoFit/>
          </a:bodyPr>
          <a:lstStyle/>
          <a:p>
            <a:pPr algn="r" defTabSz="457200"/>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7296949E-3DB0-BC4B-A727-7CF49CBF0C49}"/>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Strategies of Intrinsic Disorder Prediction </a:t>
            </a:r>
          </a:p>
        </p:txBody>
      </p:sp>
      <p:graphicFrame>
        <p:nvGraphicFramePr>
          <p:cNvPr id="7" name="Tabla 7">
            <a:extLst>
              <a:ext uri="{FF2B5EF4-FFF2-40B4-BE49-F238E27FC236}">
                <a16:creationId xmlns:a16="http://schemas.microsoft.com/office/drawing/2014/main" id="{793C7DF1-0143-2945-8523-DF424E9ECE5E}"/>
              </a:ext>
            </a:extLst>
          </p:cNvPr>
          <p:cNvGraphicFramePr>
            <a:graphicFrameLocks noGrp="1"/>
          </p:cNvGraphicFramePr>
          <p:nvPr>
            <p:extLst>
              <p:ext uri="{D42A27DB-BD31-4B8C-83A1-F6EECF244321}">
                <p14:modId xmlns:p14="http://schemas.microsoft.com/office/powerpoint/2010/main" val="451611142"/>
              </p:ext>
            </p:extLst>
          </p:nvPr>
        </p:nvGraphicFramePr>
        <p:xfrm>
          <a:off x="580103" y="1402131"/>
          <a:ext cx="10972799" cy="4739476"/>
        </p:xfrm>
        <a:graphic>
          <a:graphicData uri="http://schemas.openxmlformats.org/drawingml/2006/table">
            <a:tbl>
              <a:tblPr firstRow="1" bandRow="1">
                <a:tableStyleId>{2D5ABB26-0587-4C30-8999-92F81FD0307C}</a:tableStyleId>
              </a:tblPr>
              <a:tblGrid>
                <a:gridCol w="2255425">
                  <a:extLst>
                    <a:ext uri="{9D8B030D-6E8A-4147-A177-3AD203B41FA5}">
                      <a16:colId xmlns:a16="http://schemas.microsoft.com/office/drawing/2014/main" val="1753741289"/>
                    </a:ext>
                  </a:extLst>
                </a:gridCol>
                <a:gridCol w="4358687">
                  <a:extLst>
                    <a:ext uri="{9D8B030D-6E8A-4147-A177-3AD203B41FA5}">
                      <a16:colId xmlns:a16="http://schemas.microsoft.com/office/drawing/2014/main" val="2313528038"/>
                    </a:ext>
                  </a:extLst>
                </a:gridCol>
                <a:gridCol w="4358687">
                  <a:extLst>
                    <a:ext uri="{9D8B030D-6E8A-4147-A177-3AD203B41FA5}">
                      <a16:colId xmlns:a16="http://schemas.microsoft.com/office/drawing/2014/main" val="3451416827"/>
                    </a:ext>
                  </a:extLst>
                </a:gridCol>
              </a:tblGrid>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Sequence properties </a:t>
                      </a:r>
                    </a:p>
                    <a:p>
                      <a:endParaRPr lang="es-MX" dirty="0"/>
                    </a:p>
                  </a:txBody>
                  <a:tcPr>
                    <a:lnB w="12700" cap="flat" cmpd="sng" algn="ctr">
                      <a:solidFill>
                        <a:schemeClr val="tx1"/>
                      </a:solidFill>
                      <a:prstDash val="solid"/>
                      <a:round/>
                      <a:headEnd type="none" w="med" len="med"/>
                      <a:tailEnd type="none" w="med" len="med"/>
                    </a:lnB>
                  </a:tcPr>
                </a:tc>
                <a:tc>
                  <a:txBody>
                    <a:bodyPr/>
                    <a:lstStyle/>
                    <a:p>
                      <a:r>
                        <a:rPr lang="es-MX" sz="1800" dirty="0"/>
                        <a:t>Estimation residue interaction energies. Sequences with lower predicted pairwise interaction energies are considered more likely to be disordered due to a lack of stabilizing contacts. </a:t>
                      </a:r>
                    </a:p>
                  </a:txBody>
                  <a:tcPr>
                    <a:lnB w="12700" cap="flat" cmpd="sng" algn="ctr">
                      <a:solidFill>
                        <a:schemeClr val="tx1"/>
                      </a:solidFill>
                      <a:prstDash val="solid"/>
                      <a:round/>
                      <a:headEnd type="none" w="med" len="med"/>
                      <a:tailEnd type="none" w="med" len="med"/>
                    </a:lnB>
                  </a:tcPr>
                </a:tc>
                <a:tc>
                  <a:txBody>
                    <a:bodyPr/>
                    <a:lstStyle/>
                    <a:p>
                      <a:endParaRPr lang="es-MX"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9335683"/>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2F78A6"/>
                          </a:solidFill>
                          <a:effectLst/>
                          <a:latin typeface="+mn-lt"/>
                          <a:ea typeface="+mn-ea"/>
                          <a:cs typeface="+mn-cs"/>
                        </a:rPr>
                        <a:t>Machine learning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Use of training sets for machine learning. For instance:  unresolved residues in X-ray structures; linear support vector machines (SVMs) trained on PSI-BLAST sequence profiles surrounding unresolved residues.</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3229577"/>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Meta-predictors</a:t>
                      </a:r>
                      <a:r>
                        <a:rPr lang="es-MX" sz="2400" kern="1200" dirty="0">
                          <a:solidFill>
                            <a:schemeClr val="tx1"/>
                          </a:solidFill>
                          <a:effectLst/>
                          <a:latin typeface="+mn-lt"/>
                          <a:ea typeface="+mn-ea"/>
                          <a:cs typeface="+mn-cs"/>
                        </a:rPr>
                        <a:t>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Combine several individually successful disorder prediction methods have been developed more recently, resulting in increases in prediction accuracy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4053160"/>
                  </a:ext>
                </a:extLst>
              </a:tr>
            </a:tbl>
          </a:graphicData>
        </a:graphic>
      </p:graphicFrame>
      <p:sp>
        <p:nvSpPr>
          <p:cNvPr id="8" name="Marcador de contenido 2">
            <a:extLst>
              <a:ext uri="{FF2B5EF4-FFF2-40B4-BE49-F238E27FC236}">
                <a16:creationId xmlns:a16="http://schemas.microsoft.com/office/drawing/2014/main" id="{8D9E8B76-B562-8C49-B3BC-279DC41B682B}"/>
              </a:ext>
            </a:extLst>
          </p:cNvPr>
          <p:cNvSpPr txBox="1">
            <a:spLocks/>
          </p:cNvSpPr>
          <p:nvPr/>
        </p:nvSpPr>
        <p:spPr>
          <a:xfrm>
            <a:off x="310280" y="783252"/>
            <a:ext cx="7437540" cy="593124"/>
          </a:xfrm>
          <a:prstGeom prst="rect">
            <a:avLst/>
          </a:prstGeom>
        </p:spPr>
        <p:txBody>
          <a:bodyPr>
            <a:normAutofit fontScale="77500" lnSpcReduction="2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3100" i="1" dirty="0"/>
              <a:t> Three general prediction strategies currently exist:</a:t>
            </a:r>
          </a:p>
          <a:p>
            <a:pPr marL="0" indent="0">
              <a:lnSpc>
                <a:spcPct val="110000"/>
              </a:lnSpc>
              <a:spcBef>
                <a:spcPts val="0"/>
              </a:spcBef>
              <a:buNone/>
            </a:pPr>
            <a:endParaRPr lang="es-MX" sz="2400" i="1" dirty="0">
              <a:solidFill>
                <a:srgbClr val="2F78A6"/>
              </a:solidFill>
            </a:endParaRPr>
          </a:p>
        </p:txBody>
      </p:sp>
      <p:pic>
        <p:nvPicPr>
          <p:cNvPr id="11" name="Imagen 10">
            <a:extLst>
              <a:ext uri="{FF2B5EF4-FFF2-40B4-BE49-F238E27FC236}">
                <a16:creationId xmlns:a16="http://schemas.microsoft.com/office/drawing/2014/main" id="{EA52D433-D79D-494D-9983-A631FB383723}"/>
              </a:ext>
            </a:extLst>
          </p:cNvPr>
          <p:cNvPicPr>
            <a:picLocks noChangeAspect="1"/>
          </p:cNvPicPr>
          <p:nvPr/>
        </p:nvPicPr>
        <p:blipFill rotWithShape="1">
          <a:blip r:embed="rId3"/>
          <a:srcRect l="716" t="8649" r="88978" b="82702"/>
          <a:stretch/>
        </p:blipFill>
        <p:spPr>
          <a:xfrm>
            <a:off x="7583309" y="1366737"/>
            <a:ext cx="1444091" cy="757511"/>
          </a:xfrm>
          <a:prstGeom prst="rect">
            <a:avLst/>
          </a:prstGeom>
        </p:spPr>
      </p:pic>
      <p:sp>
        <p:nvSpPr>
          <p:cNvPr id="13" name="Rectángulo 12">
            <a:extLst>
              <a:ext uri="{FF2B5EF4-FFF2-40B4-BE49-F238E27FC236}">
                <a16:creationId xmlns:a16="http://schemas.microsoft.com/office/drawing/2014/main" id="{EC9FD3A0-5702-A441-80B4-370E3064C291}"/>
              </a:ext>
            </a:extLst>
          </p:cNvPr>
          <p:cNvSpPr/>
          <p:nvPr/>
        </p:nvSpPr>
        <p:spPr>
          <a:xfrm>
            <a:off x="7657651" y="2250791"/>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5BEDDA9D-0130-4F45-9B47-60EA0AB81ADD}"/>
              </a:ext>
            </a:extLst>
          </p:cNvPr>
          <p:cNvSpPr/>
          <p:nvPr/>
        </p:nvSpPr>
        <p:spPr>
          <a:xfrm>
            <a:off x="6941139" y="2169210"/>
            <a:ext cx="2208571" cy="415498"/>
          </a:xfrm>
          <a:prstGeom prst="rect">
            <a:avLst/>
          </a:prstGeom>
        </p:spPr>
        <p:txBody>
          <a:bodyPr wrap="square">
            <a:spAutoFit/>
          </a:bodyPr>
          <a:lstStyle/>
          <a:p>
            <a:pPr algn="r" defTabSz="457200"/>
            <a:r>
              <a:rPr lang="es-ES" sz="1050" dirty="0">
                <a:solidFill>
                  <a:srgbClr val="7F7F7F"/>
                </a:solidFill>
              </a:rPr>
              <a:t>doi:10.1093/</a:t>
            </a:r>
            <a:r>
              <a:rPr lang="es-ES" sz="1050" dirty="0" err="1">
                <a:solidFill>
                  <a:srgbClr val="7F7F7F"/>
                </a:solidFill>
              </a:rPr>
              <a:t>nar</a:t>
            </a:r>
            <a:r>
              <a:rPr lang="es-ES" sz="1050" dirty="0">
                <a:solidFill>
                  <a:srgbClr val="7F7F7F"/>
                </a:solidFill>
              </a:rPr>
              <a:t>/gky384</a:t>
            </a:r>
          </a:p>
          <a:p>
            <a:pPr algn="r" defTabSz="457200"/>
            <a:endParaRPr lang="es-ES" sz="1050" dirty="0">
              <a:solidFill>
                <a:srgbClr val="7F7F7F"/>
              </a:solidFill>
            </a:endParaRPr>
          </a:p>
        </p:txBody>
      </p:sp>
      <p:pic>
        <p:nvPicPr>
          <p:cNvPr id="16" name="Imagen 15">
            <a:extLst>
              <a:ext uri="{FF2B5EF4-FFF2-40B4-BE49-F238E27FC236}">
                <a16:creationId xmlns:a16="http://schemas.microsoft.com/office/drawing/2014/main" id="{61464375-1E22-1B49-88EB-2BB2201B20E4}"/>
              </a:ext>
            </a:extLst>
          </p:cNvPr>
          <p:cNvPicPr>
            <a:picLocks noChangeAspect="1"/>
          </p:cNvPicPr>
          <p:nvPr/>
        </p:nvPicPr>
        <p:blipFill rotWithShape="1">
          <a:blip r:embed="rId4"/>
          <a:srcRect l="74552" t="11338" r="12892" b="84558"/>
          <a:stretch/>
        </p:blipFill>
        <p:spPr>
          <a:xfrm>
            <a:off x="7657651" y="3055920"/>
            <a:ext cx="1377768" cy="281434"/>
          </a:xfrm>
          <a:prstGeom prst="rect">
            <a:avLst/>
          </a:prstGeom>
        </p:spPr>
      </p:pic>
      <p:sp>
        <p:nvSpPr>
          <p:cNvPr id="17" name="Rectángulo 16">
            <a:extLst>
              <a:ext uri="{FF2B5EF4-FFF2-40B4-BE49-F238E27FC236}">
                <a16:creationId xmlns:a16="http://schemas.microsoft.com/office/drawing/2014/main" id="{7F69CEBD-5201-F746-9233-AB3A99600EF5}"/>
              </a:ext>
            </a:extLst>
          </p:cNvPr>
          <p:cNvSpPr/>
          <p:nvPr/>
        </p:nvSpPr>
        <p:spPr>
          <a:xfrm>
            <a:off x="7477589" y="3460667"/>
            <a:ext cx="2305508"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bioinformatics</a:t>
            </a:r>
            <a:r>
              <a:rPr lang="es-ES" sz="1050" dirty="0">
                <a:solidFill>
                  <a:srgbClr val="7F7F7F"/>
                </a:solidFill>
              </a:rPr>
              <a:t>/btu744</a:t>
            </a:r>
          </a:p>
          <a:p>
            <a:pPr algn="r" defTabSz="457200"/>
            <a:endParaRPr lang="es-ES" sz="1050" dirty="0">
              <a:solidFill>
                <a:srgbClr val="7F7F7F"/>
              </a:solidFill>
            </a:endParaRPr>
          </a:p>
        </p:txBody>
      </p:sp>
      <p:pic>
        <p:nvPicPr>
          <p:cNvPr id="19" name="Imagen 18">
            <a:extLst>
              <a:ext uri="{FF2B5EF4-FFF2-40B4-BE49-F238E27FC236}">
                <a16:creationId xmlns:a16="http://schemas.microsoft.com/office/drawing/2014/main" id="{0AF6AA27-7C39-C846-98C3-A6DF1A78902D}"/>
              </a:ext>
            </a:extLst>
          </p:cNvPr>
          <p:cNvPicPr>
            <a:picLocks noChangeAspect="1"/>
          </p:cNvPicPr>
          <p:nvPr/>
        </p:nvPicPr>
        <p:blipFill rotWithShape="1">
          <a:blip r:embed="rId5"/>
          <a:srcRect l="41847" t="17997" r="27866" b="72896"/>
          <a:stretch/>
        </p:blipFill>
        <p:spPr>
          <a:xfrm>
            <a:off x="7583309" y="4929654"/>
            <a:ext cx="2366009" cy="444652"/>
          </a:xfrm>
          <a:prstGeom prst="rect">
            <a:avLst/>
          </a:prstGeom>
        </p:spPr>
      </p:pic>
      <p:sp>
        <p:nvSpPr>
          <p:cNvPr id="20" name="Rectángulo 19">
            <a:extLst>
              <a:ext uri="{FF2B5EF4-FFF2-40B4-BE49-F238E27FC236}">
                <a16:creationId xmlns:a16="http://schemas.microsoft.com/office/drawing/2014/main" id="{76036017-8A28-2B43-AE20-DD154C19646E}"/>
              </a:ext>
            </a:extLst>
          </p:cNvPr>
          <p:cNvSpPr/>
          <p:nvPr/>
        </p:nvSpPr>
        <p:spPr>
          <a:xfrm>
            <a:off x="7394014" y="5465963"/>
            <a:ext cx="2305508" cy="253916"/>
          </a:xfrm>
          <a:prstGeom prst="rect">
            <a:avLst/>
          </a:prstGeom>
        </p:spPr>
        <p:txBody>
          <a:bodyPr wrap="square">
            <a:spAutoFit/>
          </a:bodyPr>
          <a:lstStyle/>
          <a:p>
            <a:pPr algn="r" defTabSz="457200"/>
            <a:r>
              <a:rPr lang="es-ES" sz="1050" dirty="0">
                <a:solidFill>
                  <a:srgbClr val="7F7F7F"/>
                </a:solidFill>
              </a:rPr>
              <a:t>https://</a:t>
            </a:r>
            <a:r>
              <a:rPr lang="es-ES" sz="1050" dirty="0" err="1">
                <a:solidFill>
                  <a:srgbClr val="7F7F7F"/>
                </a:solidFill>
              </a:rPr>
              <a:t>doi.org</a:t>
            </a:r>
            <a:r>
              <a:rPr lang="es-ES" sz="1050" dirty="0">
                <a:solidFill>
                  <a:srgbClr val="7F7F7F"/>
                </a:solidFill>
              </a:rPr>
              <a:t>/10.1093/</a:t>
            </a:r>
            <a:r>
              <a:rPr lang="es-ES" sz="1050" dirty="0" err="1">
                <a:solidFill>
                  <a:srgbClr val="7F7F7F"/>
                </a:solidFill>
              </a:rPr>
              <a:t>nar</a:t>
            </a:r>
            <a:r>
              <a:rPr lang="es-ES" sz="1050" dirty="0">
                <a:solidFill>
                  <a:srgbClr val="7F7F7F"/>
                </a:solidFill>
              </a:rPr>
              <a:t>/gkx1071</a:t>
            </a:r>
          </a:p>
        </p:txBody>
      </p:sp>
    </p:spTree>
    <p:extLst>
      <p:ext uri="{BB962C8B-B14F-4D97-AF65-F5344CB8AC3E}">
        <p14:creationId xmlns:p14="http://schemas.microsoft.com/office/powerpoint/2010/main" val="286077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BEFAB51-0B3D-714A-84DE-1E715A6DF99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CAID (Critical Assessment of Intrinsic protein Disorder) </a:t>
            </a:r>
          </a:p>
        </p:txBody>
      </p:sp>
      <p:sp>
        <p:nvSpPr>
          <p:cNvPr id="5" name="Marcador de contenido 2">
            <a:extLst>
              <a:ext uri="{FF2B5EF4-FFF2-40B4-BE49-F238E27FC236}">
                <a16:creationId xmlns:a16="http://schemas.microsoft.com/office/drawing/2014/main" id="{67AD2B4C-E4DA-154E-BB84-E9AD9F3F756F}"/>
              </a:ext>
            </a:extLst>
          </p:cNvPr>
          <p:cNvSpPr>
            <a:spLocks noGrp="1"/>
          </p:cNvSpPr>
          <p:nvPr>
            <p:ph idx="1"/>
          </p:nvPr>
        </p:nvSpPr>
        <p:spPr>
          <a:xfrm>
            <a:off x="595415" y="743566"/>
            <a:ext cx="4572000" cy="3562964"/>
          </a:xfrm>
        </p:spPr>
        <p:txBody>
          <a:bodyPr>
            <a:noAutofit/>
          </a:bodyPr>
          <a:lstStyle/>
          <a:p>
            <a:pPr marL="0" indent="0">
              <a:spcBef>
                <a:spcPts val="0"/>
              </a:spcBef>
              <a:buNone/>
            </a:pPr>
            <a:r>
              <a:rPr lang="es-MX" sz="1900" i="1" dirty="0"/>
              <a:t>Created in 2018, CAID is a community wide experiment to determine and advance the </a:t>
            </a:r>
            <a:r>
              <a:rPr lang="es-MX" sz="1900" i="1" dirty="0">
                <a:solidFill>
                  <a:srgbClr val="9D354C"/>
                </a:solidFill>
              </a:rPr>
              <a:t>state of the art in the detection of intrinsically disordered residues</a:t>
            </a:r>
            <a:r>
              <a:rPr lang="es-MX" sz="1900" i="1" dirty="0"/>
              <a:t> form the amino acid sequence. </a:t>
            </a:r>
          </a:p>
          <a:p>
            <a:pPr marL="0" indent="0">
              <a:spcBef>
                <a:spcPts val="0"/>
              </a:spcBef>
              <a:buNone/>
            </a:pPr>
            <a:endParaRPr lang="es-MX" sz="1900" i="1" dirty="0">
              <a:solidFill>
                <a:srgbClr val="2F78A6"/>
              </a:solidFill>
            </a:endParaRPr>
          </a:p>
          <a:p>
            <a:pPr marL="0" indent="0">
              <a:spcBef>
                <a:spcPts val="0"/>
              </a:spcBef>
              <a:buNone/>
            </a:pPr>
            <a:r>
              <a:rPr lang="es-MX" sz="1900" i="1" dirty="0">
                <a:solidFill>
                  <a:srgbClr val="2F78A6"/>
                </a:solidFill>
              </a:rPr>
              <a:t>CAID has two main prediction categories: </a:t>
            </a:r>
          </a:p>
          <a:p>
            <a:pPr marL="514350" indent="-514350">
              <a:spcBef>
                <a:spcPts val="0"/>
              </a:spcBef>
              <a:buAutoNum type="romanLcParenR"/>
            </a:pPr>
            <a:r>
              <a:rPr lang="es-MX" sz="1900" i="1" dirty="0">
                <a:solidFill>
                  <a:srgbClr val="2F78A6"/>
                </a:solidFill>
              </a:rPr>
              <a:t>intrinsic structural disorder</a:t>
            </a:r>
          </a:p>
          <a:p>
            <a:pPr marL="514350" indent="-514350">
              <a:spcBef>
                <a:spcPts val="0"/>
              </a:spcBef>
              <a:buAutoNum type="romanLcParenR"/>
            </a:pPr>
            <a:r>
              <a:rPr lang="es-MX" sz="1900" i="1" dirty="0">
                <a:solidFill>
                  <a:srgbClr val="2F78A6"/>
                </a:solidFill>
              </a:rPr>
              <a:t>binding sites found in IDRs (known as MoRFs, SLIMs or LIPs). </a:t>
            </a:r>
            <a:endParaRPr lang="es-MX" sz="2000" i="1" dirty="0">
              <a:solidFill>
                <a:srgbClr val="2F78A6"/>
              </a:solidFill>
            </a:endParaRPr>
          </a:p>
        </p:txBody>
      </p:sp>
      <p:pic>
        <p:nvPicPr>
          <p:cNvPr id="7" name="Imagen 6">
            <a:extLst>
              <a:ext uri="{FF2B5EF4-FFF2-40B4-BE49-F238E27FC236}">
                <a16:creationId xmlns:a16="http://schemas.microsoft.com/office/drawing/2014/main" id="{4E297709-9BF1-2E43-BEE2-E66EEED768F7}"/>
              </a:ext>
            </a:extLst>
          </p:cNvPr>
          <p:cNvPicPr>
            <a:picLocks noChangeAspect="1"/>
          </p:cNvPicPr>
          <p:nvPr/>
        </p:nvPicPr>
        <p:blipFill rotWithShape="1">
          <a:blip r:embed="rId3"/>
          <a:srcRect l="20932" t="4603" r="51517" b="45714"/>
          <a:stretch/>
        </p:blipFill>
        <p:spPr>
          <a:xfrm>
            <a:off x="6454497" y="544446"/>
            <a:ext cx="4300589" cy="4847081"/>
          </a:xfrm>
          <a:prstGeom prst="rect">
            <a:avLst/>
          </a:prstGeom>
        </p:spPr>
      </p:pic>
      <p:sp>
        <p:nvSpPr>
          <p:cNvPr id="8" name="Rectángulo 7">
            <a:extLst>
              <a:ext uri="{FF2B5EF4-FFF2-40B4-BE49-F238E27FC236}">
                <a16:creationId xmlns:a16="http://schemas.microsoft.com/office/drawing/2014/main" id="{DFE53004-8F97-FA47-88A4-7528D957EBC4}"/>
              </a:ext>
            </a:extLst>
          </p:cNvPr>
          <p:cNvSpPr/>
          <p:nvPr/>
        </p:nvSpPr>
        <p:spPr>
          <a:xfrm>
            <a:off x="263447" y="5391527"/>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9" name="CuadroTexto 8">
            <a:extLst>
              <a:ext uri="{FF2B5EF4-FFF2-40B4-BE49-F238E27FC236}">
                <a16:creationId xmlns:a16="http://schemas.microsoft.com/office/drawing/2014/main" id="{234AD117-F10B-3942-8002-702C57EA51D5}"/>
              </a:ext>
            </a:extLst>
          </p:cNvPr>
          <p:cNvSpPr txBox="1"/>
          <p:nvPr/>
        </p:nvSpPr>
        <p:spPr>
          <a:xfrm>
            <a:off x="5499382" y="5399288"/>
            <a:ext cx="6553931" cy="646331"/>
          </a:xfrm>
          <a:prstGeom prst="rect">
            <a:avLst/>
          </a:prstGeom>
          <a:noFill/>
        </p:spPr>
        <p:txBody>
          <a:bodyPr wrap="square" rtlCol="0">
            <a:spAutoFit/>
          </a:bodyPr>
          <a:lstStyle/>
          <a:p>
            <a:r>
              <a:rPr lang="es-MX" dirty="0"/>
              <a:t>Performance of predictors for the top ten best ranking methods (A) and the distribution of execution time per-target (B).</a:t>
            </a:r>
          </a:p>
        </p:txBody>
      </p:sp>
      <p:sp>
        <p:nvSpPr>
          <p:cNvPr id="10" name="Rectángulo 9">
            <a:extLst>
              <a:ext uri="{FF2B5EF4-FFF2-40B4-BE49-F238E27FC236}">
                <a16:creationId xmlns:a16="http://schemas.microsoft.com/office/drawing/2014/main" id="{1042DC53-2785-AF44-B47F-7445D8CB358F}"/>
              </a:ext>
            </a:extLst>
          </p:cNvPr>
          <p:cNvSpPr/>
          <p:nvPr/>
        </p:nvSpPr>
        <p:spPr>
          <a:xfrm>
            <a:off x="7260771" y="6246294"/>
            <a:ext cx="4733925" cy="1223412"/>
          </a:xfrm>
          <a:prstGeom prst="rect">
            <a:avLst/>
          </a:prstGeom>
        </p:spPr>
        <p:txBody>
          <a:bodyPr wrap="square">
            <a:spAutoFit/>
          </a:bodyPr>
          <a:lstStyle/>
          <a:p>
            <a:pPr algn="r" defTabSz="457200"/>
            <a:r>
              <a:rPr lang="es-ES" sz="1050" dirty="0" err="1">
                <a:solidFill>
                  <a:srgbClr val="7F7F7F"/>
                </a:solidFill>
              </a:rPr>
              <a:t>Adapted</a:t>
            </a:r>
            <a:r>
              <a:rPr lang="es-ES" sz="1050" dirty="0">
                <a:solidFill>
                  <a:srgbClr val="7F7F7F"/>
                </a:solidFill>
              </a:rPr>
              <a:t> </a:t>
            </a:r>
            <a:r>
              <a:rPr lang="es-ES" sz="1050" dirty="0" err="1">
                <a:solidFill>
                  <a:srgbClr val="7F7F7F"/>
                </a:solidFill>
              </a:rPr>
              <a:t>from</a:t>
            </a:r>
            <a:r>
              <a:rPr lang="es-ES" sz="1050" dirty="0">
                <a:solidFill>
                  <a:srgbClr val="7F7F7F"/>
                </a:solidFill>
              </a:rPr>
              <a:t> </a:t>
            </a:r>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p>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1" name="Rectángulo 10">
            <a:extLst>
              <a:ext uri="{FF2B5EF4-FFF2-40B4-BE49-F238E27FC236}">
                <a16:creationId xmlns:a16="http://schemas.microsoft.com/office/drawing/2014/main" id="{79643524-987C-1F41-B9B1-E49E9C3336D7}"/>
              </a:ext>
            </a:extLst>
          </p:cNvPr>
          <p:cNvSpPr/>
          <p:nvPr/>
        </p:nvSpPr>
        <p:spPr>
          <a:xfrm>
            <a:off x="352527" y="4394762"/>
            <a:ext cx="4733925" cy="1061829"/>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2101796368"/>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lásico de Office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1485</TotalTime>
  <Words>1137</Words>
  <Application>Microsoft Macintosh PowerPoint</Application>
  <PresentationFormat>Panorámica</PresentationFormat>
  <Paragraphs>112</Paragraphs>
  <Slides>9</Slides>
  <Notes>8</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Calibri</vt:lpstr>
      <vt:lpstr>1_Tema de Office</vt:lpstr>
      <vt:lpstr>Correspondences between protein sequence and structure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Usuario de Microsoft Office</cp:lastModifiedBy>
  <cp:revision>181</cp:revision>
  <dcterms:created xsi:type="dcterms:W3CDTF">2020-08-27T20:12:17Z</dcterms:created>
  <dcterms:modified xsi:type="dcterms:W3CDTF">2020-08-30T14:46:23Z</dcterms:modified>
</cp:coreProperties>
</file>

<file path=docProps/thumbnail.jpeg>
</file>